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304" r:id="rId2"/>
    <p:sldId id="310" r:id="rId3"/>
    <p:sldId id="311" r:id="rId4"/>
    <p:sldId id="312" r:id="rId5"/>
    <p:sldId id="305" r:id="rId6"/>
    <p:sldId id="308" r:id="rId7"/>
    <p:sldId id="306" r:id="rId8"/>
    <p:sldId id="309" r:id="rId9"/>
    <p:sldId id="296" r:id="rId10"/>
    <p:sldId id="277" r:id="rId11"/>
    <p:sldId id="289" r:id="rId12"/>
    <p:sldId id="287" r:id="rId13"/>
    <p:sldId id="307" r:id="rId14"/>
    <p:sldId id="303"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00EE00"/>
    <a:srgbClr val="33CC33"/>
    <a:srgbClr val="FF9900"/>
    <a:srgbClr val="009900"/>
    <a:srgbClr val="0033CC"/>
    <a:srgbClr val="00FF00"/>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1848" y="-58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9E973AC-E873-4A6C-ACEA-10C92A7369F1}" type="datetimeFigureOut">
              <a:rPr lang="en-US" smtClean="0"/>
              <a:t>5/20/2014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CB086D3-B30F-4139-AB7F-A2C25F111C34}" type="slidenum">
              <a:rPr lang="en-US" smtClean="0"/>
              <a:t>‹#›</a:t>
            </a:fld>
            <a:endParaRPr lang="en-US"/>
          </a:p>
        </p:txBody>
      </p:sp>
    </p:spTree>
    <p:extLst>
      <p:ext uri="{BB962C8B-B14F-4D97-AF65-F5344CB8AC3E}">
        <p14:creationId xmlns:p14="http://schemas.microsoft.com/office/powerpoint/2010/main" val="1743444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244423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20650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294653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62249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4397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92736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162440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175794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63070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198161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71307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t>5/20/2014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t>‹#›</a:t>
            </a:fld>
            <a:endParaRPr lang="en-US"/>
          </a:p>
        </p:txBody>
      </p:sp>
    </p:spTree>
    <p:extLst>
      <p:ext uri="{BB962C8B-B14F-4D97-AF65-F5344CB8AC3E}">
        <p14:creationId xmlns:p14="http://schemas.microsoft.com/office/powerpoint/2010/main" val="197491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667000"/>
            <a:ext cx="8686800" cy="371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5879068"/>
            <a:ext cx="3124200" cy="369332"/>
          </a:xfrm>
          <a:prstGeom prst="rect">
            <a:avLst/>
          </a:prstGeom>
          <a:noFill/>
        </p:spPr>
        <p:txBody>
          <a:bodyPr wrap="square" rtlCol="0">
            <a:spAutoFit/>
          </a:bodyPr>
          <a:lstStyle/>
          <a:p>
            <a:r>
              <a:rPr lang="en-US" dirty="0" smtClean="0">
                <a:solidFill>
                  <a:schemeClr val="bg1"/>
                </a:solidFill>
              </a:rPr>
              <a:t>Andrew Holder </a:t>
            </a:r>
            <a:r>
              <a:rPr lang="en-US" dirty="0" err="1" smtClean="0">
                <a:solidFill>
                  <a:schemeClr val="bg1"/>
                </a:solidFill>
              </a:rPr>
              <a:t>Xerces</a:t>
            </a:r>
            <a:r>
              <a:rPr lang="en-US" dirty="0" smtClean="0">
                <a:solidFill>
                  <a:schemeClr val="bg1"/>
                </a:solidFill>
              </a:rPr>
              <a:t> Society</a:t>
            </a:r>
            <a:endParaRPr lang="en-US" dirty="0">
              <a:solidFill>
                <a:schemeClr val="bg1"/>
              </a:solidFill>
            </a:endParaRPr>
          </a:p>
        </p:txBody>
      </p:sp>
      <p:sp>
        <p:nvSpPr>
          <p:cNvPr id="4" name="Rectangle 2"/>
          <p:cNvSpPr>
            <a:spLocks noChangeArrowheads="1"/>
          </p:cNvSpPr>
          <p:nvPr/>
        </p:nvSpPr>
        <p:spPr bwMode="auto">
          <a:xfrm>
            <a:off x="209550" y="0"/>
            <a:ext cx="8763000" cy="1447800"/>
          </a:xfrm>
          <a:prstGeom prst="rect">
            <a:avLst/>
          </a:prstGeom>
          <a:noFill/>
          <a:ln w="9525">
            <a:noFill/>
            <a:miter lim="800000"/>
            <a:headEnd/>
            <a:tailEnd/>
          </a:ln>
          <a:effectLst/>
        </p:spPr>
        <p:txBody>
          <a:bodyPr anchor="ctr"/>
          <a:lstStyle/>
          <a:p>
            <a:pPr algn="ctr"/>
            <a:r>
              <a:rPr lang="en-US" sz="4800" b="1" dirty="0">
                <a:solidFill>
                  <a:srgbClr val="00FF00"/>
                </a:solidFill>
              </a:rPr>
              <a:t/>
            </a:r>
            <a:br>
              <a:rPr lang="en-US" sz="4800" b="1" dirty="0">
                <a:solidFill>
                  <a:srgbClr val="00FF00"/>
                </a:solidFill>
              </a:rPr>
            </a:br>
            <a:endParaRPr lang="en-US" sz="4800" b="1" dirty="0" smtClean="0">
              <a:solidFill>
                <a:srgbClr val="00FF00"/>
              </a:solidFill>
            </a:endParaRPr>
          </a:p>
          <a:p>
            <a:pPr algn="ctr"/>
            <a:endParaRPr lang="en-US" sz="4800" b="1" dirty="0">
              <a:solidFill>
                <a:srgbClr val="00FF00"/>
              </a:solidFill>
            </a:endParaRPr>
          </a:p>
          <a:p>
            <a:pPr algn="ctr"/>
            <a:r>
              <a:rPr lang="en-US" sz="4000" b="1" dirty="0" smtClean="0">
                <a:solidFill>
                  <a:srgbClr val="0033CC"/>
                </a:solidFill>
                <a:latin typeface="+mj-lt"/>
              </a:rPr>
              <a:t>A </a:t>
            </a:r>
            <a:r>
              <a:rPr lang="en-US" sz="4000" b="1" dirty="0">
                <a:solidFill>
                  <a:srgbClr val="0033CC"/>
                </a:solidFill>
                <a:latin typeface="+mj-lt"/>
              </a:rPr>
              <a:t>Whole Farm Approach</a:t>
            </a:r>
            <a:endParaRPr lang="en-US" sz="4000" dirty="0">
              <a:solidFill>
                <a:srgbClr val="0033CC"/>
              </a:solidFill>
              <a:latin typeface="+mj-lt"/>
            </a:endParaRPr>
          </a:p>
          <a:p>
            <a:pPr algn="ctr"/>
            <a:r>
              <a:rPr lang="en-US" sz="4000" b="1" dirty="0">
                <a:solidFill>
                  <a:srgbClr val="0033CC"/>
                </a:solidFill>
                <a:latin typeface="+mj-lt"/>
              </a:rPr>
              <a:t>For Integrated Pest Management</a:t>
            </a:r>
            <a:endParaRPr lang="en-US" sz="4000" dirty="0">
              <a:solidFill>
                <a:srgbClr val="0033CC"/>
              </a:solidFill>
              <a:latin typeface="+mj-lt"/>
            </a:endParaRPr>
          </a:p>
          <a:p>
            <a:pPr algn="ctr">
              <a:defRPr/>
            </a:pPr>
            <a:r>
              <a:rPr lang="en-US" sz="5400" b="1" dirty="0">
                <a:solidFill>
                  <a:srgbClr val="FFFF00"/>
                </a:solidFill>
                <a:latin typeface="Cambria" pitchFamily="18" charset="0"/>
              </a:rPr>
              <a:t/>
            </a:r>
            <a:br>
              <a:rPr lang="en-US" sz="5400" b="1" dirty="0">
                <a:solidFill>
                  <a:srgbClr val="FFFF00"/>
                </a:solidFill>
                <a:latin typeface="Cambria" pitchFamily="18" charset="0"/>
              </a:rPr>
            </a:br>
            <a:r>
              <a:rPr lang="en-US" sz="3600" b="1" dirty="0">
                <a:solidFill>
                  <a:srgbClr val="FFFF00"/>
                </a:solidFill>
              </a:rPr>
              <a:t/>
            </a:r>
            <a:br>
              <a:rPr lang="en-US" sz="3600" b="1" dirty="0">
                <a:solidFill>
                  <a:srgbClr val="FFFF00"/>
                </a:solidFill>
              </a:rPr>
            </a:br>
            <a:endParaRPr lang="en-US" sz="4400" b="1" dirty="0">
              <a:solidFill>
                <a:srgbClr val="FFFF00"/>
              </a:solidFill>
            </a:endParaRPr>
          </a:p>
        </p:txBody>
      </p:sp>
      <p:sp>
        <p:nvSpPr>
          <p:cNvPr id="5" name="Rectangle 3"/>
          <p:cNvSpPr>
            <a:spLocks noChangeArrowheads="1"/>
          </p:cNvSpPr>
          <p:nvPr/>
        </p:nvSpPr>
        <p:spPr bwMode="auto">
          <a:xfrm>
            <a:off x="590550" y="1428750"/>
            <a:ext cx="8115300" cy="1676400"/>
          </a:xfrm>
          <a:prstGeom prst="rect">
            <a:avLst/>
          </a:prstGeom>
          <a:noFill/>
          <a:ln w="9525">
            <a:noFill/>
            <a:miter lim="800000"/>
            <a:headEnd/>
            <a:tailEnd/>
          </a:ln>
          <a:effectLst/>
        </p:spPr>
        <p:txBody>
          <a:bodyPr/>
          <a:lstStyle/>
          <a:p>
            <a:pPr marL="342900" indent="-342900" algn="ctr">
              <a:spcBef>
                <a:spcPct val="20000"/>
              </a:spcBef>
              <a:defRPr/>
            </a:pPr>
            <a:r>
              <a:rPr lang="en-US" sz="3600" dirty="0"/>
              <a:t>Norm Leppla</a:t>
            </a:r>
          </a:p>
          <a:p>
            <a:pPr marL="342900" indent="-342900" algn="ctr">
              <a:spcBef>
                <a:spcPct val="20000"/>
              </a:spcBef>
              <a:defRPr/>
            </a:pPr>
            <a:r>
              <a:rPr lang="en-US" sz="3600" dirty="0"/>
              <a:t>UF, IFAS, IPM Program Director </a:t>
            </a:r>
          </a:p>
        </p:txBody>
      </p:sp>
    </p:spTree>
    <p:extLst>
      <p:ext uri="{BB962C8B-B14F-4D97-AF65-F5344CB8AC3E}">
        <p14:creationId xmlns:p14="http://schemas.microsoft.com/office/powerpoint/2010/main" val="2837525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28600" y="1219200"/>
            <a:ext cx="5562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chemeClr val="bg1"/>
                </a:solidFill>
              </a:rPr>
              <a:t>It coordinates the use of pest biology, environmental information, and available technology to prevent unacceptable levels of pest damage by the most economical means, while posing the least possible risk to people, property, resources, and the environment. </a:t>
            </a:r>
          </a:p>
        </p:txBody>
      </p:sp>
      <p:sp>
        <p:nvSpPr>
          <p:cNvPr id="5123" name="TextBox 3"/>
          <p:cNvSpPr txBox="1">
            <a:spLocks noChangeArrowheads="1"/>
          </p:cNvSpPr>
          <p:nvPr/>
        </p:nvSpPr>
        <p:spPr bwMode="auto">
          <a:xfrm>
            <a:off x="2743200" y="228600"/>
            <a:ext cx="411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400" b="1" dirty="0">
                <a:solidFill>
                  <a:srgbClr val="00EE00"/>
                </a:solidFill>
                <a:latin typeface="+mj-lt"/>
              </a:rPr>
              <a:t>What is IPM?</a:t>
            </a:r>
          </a:p>
        </p:txBody>
      </p:sp>
      <p:pic>
        <p:nvPicPr>
          <p:cNvPr id="5" name="Picture 10" descr="r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881313" cy="355123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8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1295400"/>
            <a:ext cx="8153400" cy="4953000"/>
          </a:xfrm>
        </p:spPr>
        <p:txBody>
          <a:bodyPr>
            <a:normAutofit lnSpcReduction="10000"/>
          </a:bodyPr>
          <a:lstStyle/>
          <a:p>
            <a:pPr eaLnBrk="1" hangingPunct="1">
              <a:buClr>
                <a:srgbClr val="FF3300"/>
              </a:buClr>
              <a:buSzPct val="100000"/>
              <a:buFont typeface="Wingdings" pitchFamily="2" charset="2"/>
              <a:buChar char="Ø"/>
              <a:defRPr/>
            </a:pPr>
            <a:r>
              <a:rPr lang="en-US" sz="3600" dirty="0" smtClean="0">
                <a:solidFill>
                  <a:schemeClr val="bg1"/>
                </a:solidFill>
              </a:rPr>
              <a:t> Biological knowledge</a:t>
            </a:r>
          </a:p>
          <a:p>
            <a:pPr eaLnBrk="1" hangingPunct="1">
              <a:buClr>
                <a:srgbClr val="FF3300"/>
              </a:buClr>
              <a:buSzPct val="100000"/>
              <a:buFont typeface="Wingdings" pitchFamily="2" charset="2"/>
              <a:buChar char="Ø"/>
              <a:defRPr/>
            </a:pPr>
            <a:r>
              <a:rPr lang="en-US" sz="3600" dirty="0" smtClean="0">
                <a:solidFill>
                  <a:schemeClr val="bg1"/>
                </a:solidFill>
              </a:rPr>
              <a:t> Monitoring and inspection</a:t>
            </a:r>
          </a:p>
          <a:p>
            <a:pPr eaLnBrk="1" hangingPunct="1">
              <a:buClr>
                <a:srgbClr val="FF3300"/>
              </a:buClr>
              <a:buSzPct val="100000"/>
              <a:buFont typeface="Wingdings" pitchFamily="2" charset="2"/>
              <a:buChar char="Ø"/>
              <a:defRPr/>
            </a:pPr>
            <a:r>
              <a:rPr lang="en-US" sz="3600" dirty="0" smtClean="0">
                <a:solidFill>
                  <a:schemeClr val="bg1"/>
                </a:solidFill>
              </a:rPr>
              <a:t> Act to control pests when necessary</a:t>
            </a:r>
          </a:p>
          <a:p>
            <a:pPr eaLnBrk="1" hangingPunct="1">
              <a:buClr>
                <a:srgbClr val="FF3300"/>
              </a:buClr>
              <a:buSzPct val="100000"/>
              <a:buFont typeface="Wingdings" pitchFamily="2" charset="2"/>
              <a:buChar char="Ø"/>
              <a:defRPr/>
            </a:pPr>
            <a:r>
              <a:rPr lang="en-US" sz="3600" dirty="0" smtClean="0">
                <a:solidFill>
                  <a:schemeClr val="bg1"/>
                </a:solidFill>
              </a:rPr>
              <a:t> Choose least-risk options </a:t>
            </a:r>
          </a:p>
          <a:p>
            <a:pPr eaLnBrk="1" hangingPunct="1">
              <a:buClr>
                <a:srgbClr val="FF3300"/>
              </a:buClr>
              <a:buSzPct val="100000"/>
              <a:buFont typeface="Wingdings" pitchFamily="2" charset="2"/>
              <a:buChar char="Ø"/>
              <a:defRPr/>
            </a:pPr>
            <a:r>
              <a:rPr lang="en-US" sz="3600" dirty="0" smtClean="0">
                <a:solidFill>
                  <a:schemeClr val="bg1"/>
                </a:solidFill>
              </a:rPr>
              <a:t> Long-term, preventative practices</a:t>
            </a:r>
          </a:p>
          <a:p>
            <a:pPr eaLnBrk="1" hangingPunct="1">
              <a:buClr>
                <a:srgbClr val="FF3300"/>
              </a:buClr>
              <a:buSzPct val="100000"/>
              <a:buFont typeface="Wingdings" pitchFamily="2" charset="2"/>
              <a:buChar char="Ø"/>
              <a:defRPr/>
            </a:pPr>
            <a:r>
              <a:rPr lang="en-US" sz="3600" dirty="0" smtClean="0">
                <a:solidFill>
                  <a:schemeClr val="bg1"/>
                </a:solidFill>
              </a:rPr>
              <a:t> Evaluation and records</a:t>
            </a:r>
          </a:p>
          <a:p>
            <a:pPr eaLnBrk="1" hangingPunct="1">
              <a:buClr>
                <a:srgbClr val="FF3300"/>
              </a:buClr>
              <a:buSzPct val="100000"/>
              <a:buFont typeface="Wingdings" pitchFamily="2" charset="2"/>
              <a:buChar char="Ø"/>
              <a:defRPr/>
            </a:pPr>
            <a:r>
              <a:rPr lang="en-US" sz="3600" dirty="0" smtClean="0">
                <a:solidFill>
                  <a:schemeClr val="bg1"/>
                </a:solidFill>
              </a:rPr>
              <a:t> Pesticide management</a:t>
            </a:r>
          </a:p>
          <a:p>
            <a:pPr eaLnBrk="1" hangingPunct="1">
              <a:buClr>
                <a:srgbClr val="FF3300"/>
              </a:buClr>
              <a:buSzPct val="100000"/>
              <a:buFont typeface="Wingdings" pitchFamily="2" charset="2"/>
              <a:buChar char="Ø"/>
              <a:defRPr/>
            </a:pPr>
            <a:r>
              <a:rPr lang="en-US" sz="3600" dirty="0" smtClean="0">
                <a:solidFill>
                  <a:schemeClr val="bg1"/>
                </a:solidFill>
              </a:rPr>
              <a:t> Continual improvement</a:t>
            </a:r>
          </a:p>
        </p:txBody>
      </p:sp>
      <p:sp>
        <p:nvSpPr>
          <p:cNvPr id="18435" name="Text Box 3"/>
          <p:cNvSpPr txBox="1">
            <a:spLocks noChangeArrowheads="1"/>
          </p:cNvSpPr>
          <p:nvPr/>
        </p:nvSpPr>
        <p:spPr bwMode="auto">
          <a:xfrm>
            <a:off x="990600" y="304800"/>
            <a:ext cx="7239000" cy="769938"/>
          </a:xfrm>
          <a:prstGeom prst="rect">
            <a:avLst/>
          </a:prstGeom>
          <a:noFill/>
          <a:ln w="9525">
            <a:noFill/>
            <a:miter lim="800000"/>
            <a:headEnd/>
            <a:tailEnd/>
          </a:ln>
          <a:effectLst/>
        </p:spPr>
        <p:txBody>
          <a:bodyPr>
            <a:spAutoFit/>
          </a:bodyPr>
          <a:lstStyle/>
          <a:p>
            <a:pPr algn="ctr" eaLnBrk="1" hangingPunct="1">
              <a:spcBef>
                <a:spcPct val="50000"/>
              </a:spcBef>
              <a:defRPr/>
            </a:pPr>
            <a:r>
              <a:rPr lang="en-US" sz="4400" b="1" dirty="0">
                <a:solidFill>
                  <a:srgbClr val="00FF00"/>
                </a:solidFill>
                <a:effectLst>
                  <a:outerShdw blurRad="38100" dist="38100" dir="2700000" algn="tl">
                    <a:srgbClr val="000000"/>
                  </a:outerShdw>
                </a:effectLst>
                <a:latin typeface="+mj-lt"/>
              </a:rPr>
              <a:t>Generic IPM Program</a:t>
            </a:r>
          </a:p>
        </p:txBody>
      </p:sp>
    </p:spTree>
    <p:extLst>
      <p:ext uri="{BB962C8B-B14F-4D97-AF65-F5344CB8AC3E}">
        <p14:creationId xmlns:p14="http://schemas.microsoft.com/office/powerpoint/2010/main" val="766566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500" fill="hold"/>
                                        <p:tgtEl>
                                          <p:spTgt spid="184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anim calcmode="lin" valueType="num">
                                      <p:cBhvr additive="base">
                                        <p:cTn id="19" dur="500" fill="hold"/>
                                        <p:tgtEl>
                                          <p:spTgt spid="184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34">
                                            <p:txEl>
                                              <p:pRg st="3" end="3"/>
                                            </p:txEl>
                                          </p:spTgt>
                                        </p:tgtEl>
                                        <p:attrNameLst>
                                          <p:attrName>style.visibility</p:attrName>
                                        </p:attrNameLst>
                                      </p:cBhvr>
                                      <p:to>
                                        <p:strVal val="visible"/>
                                      </p:to>
                                    </p:set>
                                    <p:anim calcmode="lin" valueType="num">
                                      <p:cBhvr additive="base">
                                        <p:cTn id="25" dur="500" fill="hold"/>
                                        <p:tgtEl>
                                          <p:spTgt spid="1843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434">
                                            <p:txEl>
                                              <p:pRg st="4" end="4"/>
                                            </p:txEl>
                                          </p:spTgt>
                                        </p:tgtEl>
                                        <p:attrNameLst>
                                          <p:attrName>style.visibility</p:attrName>
                                        </p:attrNameLst>
                                      </p:cBhvr>
                                      <p:to>
                                        <p:strVal val="visible"/>
                                      </p:to>
                                    </p:set>
                                    <p:anim calcmode="lin" valueType="num">
                                      <p:cBhvr additive="base">
                                        <p:cTn id="31" dur="500" fill="hold"/>
                                        <p:tgtEl>
                                          <p:spTgt spid="1843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434">
                                            <p:txEl>
                                              <p:pRg st="5" end="5"/>
                                            </p:txEl>
                                          </p:spTgt>
                                        </p:tgtEl>
                                        <p:attrNameLst>
                                          <p:attrName>style.visibility</p:attrName>
                                        </p:attrNameLst>
                                      </p:cBhvr>
                                      <p:to>
                                        <p:strVal val="visible"/>
                                      </p:to>
                                    </p:set>
                                    <p:anim calcmode="lin" valueType="num">
                                      <p:cBhvr additive="base">
                                        <p:cTn id="37" dur="500" fill="hold"/>
                                        <p:tgtEl>
                                          <p:spTgt spid="1843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434">
                                            <p:txEl>
                                              <p:pRg st="6" end="6"/>
                                            </p:txEl>
                                          </p:spTgt>
                                        </p:tgtEl>
                                        <p:attrNameLst>
                                          <p:attrName>style.visibility</p:attrName>
                                        </p:attrNameLst>
                                      </p:cBhvr>
                                      <p:to>
                                        <p:strVal val="visible"/>
                                      </p:to>
                                    </p:set>
                                    <p:anim calcmode="lin" valueType="num">
                                      <p:cBhvr additive="base">
                                        <p:cTn id="43" dur="500" fill="hold"/>
                                        <p:tgtEl>
                                          <p:spTgt spid="1843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4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434">
                                            <p:txEl>
                                              <p:pRg st="7" end="7"/>
                                            </p:txEl>
                                          </p:spTgt>
                                        </p:tgtEl>
                                        <p:attrNameLst>
                                          <p:attrName>style.visibility</p:attrName>
                                        </p:attrNameLst>
                                      </p:cBhvr>
                                      <p:to>
                                        <p:strVal val="visible"/>
                                      </p:to>
                                    </p:set>
                                    <p:anim calcmode="lin" valueType="num">
                                      <p:cBhvr additive="base">
                                        <p:cTn id="49" dur="500" fill="hold"/>
                                        <p:tgtEl>
                                          <p:spTgt spid="18434">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843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457200" y="533400"/>
            <a:ext cx="3429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Stone Sans ITC TT-Bold" charset="0"/>
            </a:endParaRPr>
          </a:p>
          <a:p>
            <a:pPr>
              <a:spcBef>
                <a:spcPct val="50000"/>
              </a:spcBef>
            </a:pPr>
            <a:endParaRPr lang="en-US" sz="2400">
              <a:latin typeface="Times" pitchFamily="18" charset="0"/>
            </a:endParaRPr>
          </a:p>
        </p:txBody>
      </p:sp>
      <p:sp>
        <p:nvSpPr>
          <p:cNvPr id="13315" name="Line 11"/>
          <p:cNvSpPr>
            <a:spLocks noChangeShapeType="1"/>
          </p:cNvSpPr>
          <p:nvPr/>
        </p:nvSpPr>
        <p:spPr bwMode="auto">
          <a:xfrm>
            <a:off x="1066800" y="2209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AutoShape 12"/>
          <p:cNvSpPr>
            <a:spLocks noChangeArrowheads="1"/>
          </p:cNvSpPr>
          <p:nvPr/>
        </p:nvSpPr>
        <p:spPr bwMode="auto">
          <a:xfrm>
            <a:off x="381000" y="609600"/>
            <a:ext cx="762000" cy="5105400"/>
          </a:xfrm>
          <a:prstGeom prst="downArrow">
            <a:avLst>
              <a:gd name="adj1" fmla="val 50000"/>
              <a:gd name="adj2" fmla="val 167500"/>
            </a:avLst>
          </a:prstGeom>
          <a:solidFill>
            <a:srgbClr val="FFFF00"/>
          </a:solidFill>
          <a:ln w="9525">
            <a:solidFill>
              <a:schemeClr val="tx1"/>
            </a:solidFill>
            <a:miter lim="800000"/>
            <a:headEnd/>
            <a:tailEnd/>
          </a:ln>
          <a:extLst/>
        </p:spPr>
        <p:txBody>
          <a:bodyPr wrap="none" anchor="ctr"/>
          <a:lstStyle/>
          <a:p>
            <a:endParaRPr lang="en-US"/>
          </a:p>
        </p:txBody>
      </p:sp>
      <p:sp>
        <p:nvSpPr>
          <p:cNvPr id="17421" name="Text Box 13"/>
          <p:cNvSpPr txBox="1">
            <a:spLocks noChangeArrowheads="1"/>
          </p:cNvSpPr>
          <p:nvPr/>
        </p:nvSpPr>
        <p:spPr bwMode="auto">
          <a:xfrm>
            <a:off x="1371600" y="990600"/>
            <a:ext cx="3352800" cy="3416320"/>
          </a:xfrm>
          <a:prstGeom prst="rect">
            <a:avLst/>
          </a:prstGeom>
          <a:noFill/>
          <a:ln w="9525">
            <a:noFill/>
            <a:miter lim="800000"/>
            <a:headEnd/>
            <a:tailEnd/>
          </a:ln>
          <a:effectLst/>
        </p:spPr>
        <p:txBody>
          <a:bodyPr>
            <a:spAutoFit/>
          </a:bodyPr>
          <a:lstStyle/>
          <a:p>
            <a:pPr marL="342900" indent="-342900">
              <a:spcBef>
                <a:spcPct val="50000"/>
              </a:spcBef>
              <a:buClr>
                <a:schemeClr val="bg1"/>
              </a:buClr>
              <a:buSzPct val="135000"/>
              <a:buFont typeface="Arial" pitchFamily="34" charset="0"/>
              <a:buChar char="•"/>
              <a:defRPr/>
            </a:pPr>
            <a:r>
              <a:rPr lang="en-US" sz="2400" dirty="0">
                <a:solidFill>
                  <a:schemeClr val="bg1"/>
                </a:solidFill>
                <a:cs typeface="Arial" pitchFamily="34" charset="0"/>
              </a:rPr>
              <a:t>Pest outbreaks &amp;   disease epidemics </a:t>
            </a:r>
          </a:p>
          <a:p>
            <a:pPr marL="342900" indent="-342900">
              <a:spcBef>
                <a:spcPct val="50000"/>
              </a:spcBef>
              <a:buClr>
                <a:schemeClr val="bg1"/>
              </a:buClr>
              <a:buSzPct val="135000"/>
              <a:buFont typeface="Arial" pitchFamily="34" charset="0"/>
              <a:buChar char="•"/>
              <a:defRPr/>
            </a:pPr>
            <a:r>
              <a:rPr lang="en-US" sz="2400" dirty="0">
                <a:solidFill>
                  <a:schemeClr val="bg1"/>
                </a:solidFill>
                <a:cs typeface="Arial" pitchFamily="34" charset="0"/>
              </a:rPr>
              <a:t>Environmental contamination</a:t>
            </a:r>
          </a:p>
          <a:p>
            <a:pPr marL="342900" indent="-342900">
              <a:spcBef>
                <a:spcPct val="50000"/>
              </a:spcBef>
              <a:buClr>
                <a:schemeClr val="bg1"/>
              </a:buClr>
              <a:buSzPct val="135000"/>
              <a:buFont typeface="Arial" pitchFamily="34" charset="0"/>
              <a:buChar char="•"/>
              <a:defRPr/>
            </a:pPr>
            <a:r>
              <a:rPr lang="en-US" sz="2400" dirty="0">
                <a:solidFill>
                  <a:schemeClr val="bg1"/>
                </a:solidFill>
                <a:cs typeface="Arial" pitchFamily="34" charset="0"/>
              </a:rPr>
              <a:t>Human health hazards</a:t>
            </a:r>
          </a:p>
          <a:p>
            <a:pPr marL="342900" indent="-342900">
              <a:spcBef>
                <a:spcPct val="50000"/>
              </a:spcBef>
              <a:buClr>
                <a:schemeClr val="bg1"/>
              </a:buClr>
              <a:buSzPct val="135000"/>
              <a:buFont typeface="Arial" pitchFamily="34" charset="0"/>
              <a:buChar char="•"/>
              <a:defRPr/>
            </a:pPr>
            <a:r>
              <a:rPr lang="en-US" sz="2400" dirty="0">
                <a:solidFill>
                  <a:schemeClr val="bg1"/>
                </a:solidFill>
                <a:cs typeface="Arial" pitchFamily="34" charset="0"/>
              </a:rPr>
              <a:t>Pest mgmt. </a:t>
            </a:r>
            <a:r>
              <a:rPr lang="en-US" sz="2400" dirty="0" smtClean="0">
                <a:solidFill>
                  <a:schemeClr val="bg1"/>
                </a:solidFill>
                <a:cs typeface="Arial" pitchFamily="34" charset="0"/>
              </a:rPr>
              <a:t>costs</a:t>
            </a:r>
            <a:endParaRPr lang="en-US" sz="2400" dirty="0">
              <a:solidFill>
                <a:schemeClr val="bg1"/>
              </a:solidFill>
              <a:cs typeface="Arial" pitchFamily="34" charset="0"/>
            </a:endParaRPr>
          </a:p>
          <a:p>
            <a:pPr marL="342900" indent="-342900">
              <a:spcBef>
                <a:spcPct val="50000"/>
              </a:spcBef>
              <a:buClr>
                <a:schemeClr val="bg1"/>
              </a:buClr>
              <a:buSzPct val="135000"/>
              <a:buFont typeface="Arial" pitchFamily="34" charset="0"/>
              <a:buChar char="•"/>
              <a:defRPr/>
            </a:pPr>
            <a:r>
              <a:rPr lang="en-US" sz="2400" dirty="0" smtClean="0">
                <a:solidFill>
                  <a:schemeClr val="bg1"/>
                </a:solidFill>
                <a:cs typeface="Arial" pitchFamily="34" charset="0"/>
              </a:rPr>
              <a:t>Reduce risks</a:t>
            </a:r>
            <a:endParaRPr lang="en-US" sz="2400" dirty="0">
              <a:solidFill>
                <a:schemeClr val="accent4">
                  <a:lumMod val="10000"/>
                </a:schemeClr>
              </a:solidFill>
              <a:cs typeface="Arial" pitchFamily="34" charset="0"/>
            </a:endParaRPr>
          </a:p>
        </p:txBody>
      </p:sp>
      <p:sp>
        <p:nvSpPr>
          <p:cNvPr id="13318" name="Text Box 14"/>
          <p:cNvSpPr txBox="1">
            <a:spLocks noChangeArrowheads="1"/>
          </p:cNvSpPr>
          <p:nvPr/>
        </p:nvSpPr>
        <p:spPr bwMode="auto">
          <a:xfrm>
            <a:off x="3886200" y="381000"/>
            <a:ext cx="46482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3600">
              <a:latin typeface="Stone Sans OS ITC TT-Bold" charset="0"/>
            </a:endParaRPr>
          </a:p>
        </p:txBody>
      </p:sp>
      <p:sp>
        <p:nvSpPr>
          <p:cNvPr id="13319" name="Rectangle 15"/>
          <p:cNvSpPr>
            <a:spLocks noGrp="1" noChangeArrowheads="1"/>
          </p:cNvSpPr>
          <p:nvPr>
            <p:ph type="title" idx="4294967295"/>
          </p:nvPr>
        </p:nvSpPr>
        <p:spPr>
          <a:xfrm>
            <a:off x="2667000" y="0"/>
            <a:ext cx="472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FF00"/>
                </a:solidFill>
                <a:effectLst>
                  <a:outerShdw blurRad="38100" dist="38100" dir="2700000" algn="tl">
                    <a:srgbClr val="000000">
                      <a:alpha val="43137"/>
                    </a:srgbClr>
                  </a:outerShdw>
                </a:effectLst>
                <a:cs typeface="Arial" pitchFamily="34" charset="0"/>
              </a:rPr>
              <a:t>IPM System</a:t>
            </a:r>
          </a:p>
        </p:txBody>
      </p:sp>
      <p:sp>
        <p:nvSpPr>
          <p:cNvPr id="17424" name="Text Box 16"/>
          <p:cNvSpPr txBox="1">
            <a:spLocks noChangeArrowheads="1"/>
          </p:cNvSpPr>
          <p:nvPr/>
        </p:nvSpPr>
        <p:spPr bwMode="auto">
          <a:xfrm>
            <a:off x="6096000" y="99060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buFont typeface="Tahoma" pitchFamily="34" charset="0"/>
              <a:buNone/>
            </a:pPr>
            <a:r>
              <a:rPr lang="en-US" sz="2400" dirty="0">
                <a:solidFill>
                  <a:schemeClr val="bg1"/>
                </a:solidFill>
                <a:latin typeface="+mn-lt"/>
                <a:cs typeface="Arial" pitchFamily="34" charset="0"/>
              </a:rPr>
              <a:t>INCREASE…</a:t>
            </a:r>
          </a:p>
          <a:p>
            <a:pPr lvl="1">
              <a:spcBef>
                <a:spcPct val="50000"/>
              </a:spcBef>
              <a:buClr>
                <a:schemeClr val="bg1"/>
              </a:buClr>
              <a:buFont typeface="Tahoma" pitchFamily="34" charset="0"/>
              <a:buChar char="•"/>
            </a:pPr>
            <a:r>
              <a:rPr lang="en-US" sz="2400" dirty="0">
                <a:solidFill>
                  <a:schemeClr val="bg1"/>
                </a:solidFill>
                <a:latin typeface="+mn-lt"/>
                <a:cs typeface="Arial" pitchFamily="34" charset="0"/>
              </a:rPr>
              <a:t> Reliability </a:t>
            </a:r>
          </a:p>
          <a:p>
            <a:pPr lvl="1">
              <a:spcBef>
                <a:spcPct val="50000"/>
              </a:spcBef>
              <a:buClr>
                <a:schemeClr val="bg1"/>
              </a:buClr>
              <a:buFont typeface="Tahoma" pitchFamily="34" charset="0"/>
              <a:buChar char="•"/>
            </a:pPr>
            <a:r>
              <a:rPr lang="en-US" sz="2400" dirty="0">
                <a:solidFill>
                  <a:schemeClr val="bg1"/>
                </a:solidFill>
                <a:latin typeface="+mn-lt"/>
                <a:cs typeface="Arial" pitchFamily="34" charset="0"/>
              </a:rPr>
              <a:t> Sustainability</a:t>
            </a:r>
          </a:p>
        </p:txBody>
      </p:sp>
      <p:sp>
        <p:nvSpPr>
          <p:cNvPr id="13321" name="AutoShape 19"/>
          <p:cNvSpPr>
            <a:spLocks noChangeArrowheads="1"/>
          </p:cNvSpPr>
          <p:nvPr/>
        </p:nvSpPr>
        <p:spPr bwMode="auto">
          <a:xfrm>
            <a:off x="2667000" y="2133600"/>
            <a:ext cx="5715000" cy="4114800"/>
          </a:xfrm>
          <a:prstGeom prst="triangle">
            <a:avLst>
              <a:gd name="adj" fmla="val 50000"/>
            </a:avLst>
          </a:prstGeom>
          <a:solidFill>
            <a:srgbClr val="00FF00"/>
          </a:solidFill>
          <a:ln w="19050">
            <a:solidFill>
              <a:schemeClr val="tx1"/>
            </a:solidFill>
            <a:miter lim="800000"/>
            <a:headEnd/>
            <a:tailEnd/>
          </a:ln>
        </p:spPr>
        <p:txBody>
          <a:bodyPr wrap="none" anchor="ctr"/>
          <a:lstStyle/>
          <a:p>
            <a:pPr algn="ctr"/>
            <a:endParaRPr lang="en-US">
              <a:solidFill>
                <a:srgbClr val="00FF00"/>
              </a:solidFill>
            </a:endParaRPr>
          </a:p>
        </p:txBody>
      </p:sp>
      <p:sp>
        <p:nvSpPr>
          <p:cNvPr id="13322" name="AutoShape 20"/>
          <p:cNvSpPr>
            <a:spLocks noChangeArrowheads="1"/>
          </p:cNvSpPr>
          <p:nvPr/>
        </p:nvSpPr>
        <p:spPr bwMode="auto">
          <a:xfrm>
            <a:off x="3886200" y="2133600"/>
            <a:ext cx="3276600" cy="2362200"/>
          </a:xfrm>
          <a:prstGeom prst="triangle">
            <a:avLst>
              <a:gd name="adj" fmla="val 50000"/>
            </a:avLst>
          </a:prstGeom>
          <a:solidFill>
            <a:srgbClr val="FF9966"/>
          </a:solidFill>
          <a:ln w="19050">
            <a:solidFill>
              <a:schemeClr val="tx1"/>
            </a:solidFill>
            <a:miter lim="800000"/>
            <a:headEnd/>
            <a:tailEnd/>
          </a:ln>
        </p:spPr>
        <p:txBody>
          <a:bodyPr wrap="none" anchor="ctr"/>
          <a:lstStyle/>
          <a:p>
            <a:pPr algn="ctr"/>
            <a:endParaRPr lang="en-US"/>
          </a:p>
        </p:txBody>
      </p:sp>
      <p:sp>
        <p:nvSpPr>
          <p:cNvPr id="13323" name="AutoShape 21"/>
          <p:cNvSpPr>
            <a:spLocks noChangeArrowheads="1"/>
          </p:cNvSpPr>
          <p:nvPr/>
        </p:nvSpPr>
        <p:spPr bwMode="auto">
          <a:xfrm>
            <a:off x="4762500" y="2133600"/>
            <a:ext cx="1524000" cy="1066800"/>
          </a:xfrm>
          <a:prstGeom prst="triangle">
            <a:avLst>
              <a:gd name="adj" fmla="val 50000"/>
            </a:avLst>
          </a:prstGeom>
          <a:solidFill>
            <a:srgbClr val="FFFF00"/>
          </a:solidFill>
          <a:ln w="19050">
            <a:solidFill>
              <a:schemeClr val="tx1"/>
            </a:solidFill>
            <a:miter lim="800000"/>
            <a:headEnd/>
            <a:tailEnd/>
          </a:ln>
        </p:spPr>
        <p:txBody>
          <a:bodyPr wrap="none" anchor="ctr"/>
          <a:lstStyle/>
          <a:p>
            <a:endParaRPr lang="en-US"/>
          </a:p>
        </p:txBody>
      </p:sp>
      <p:sp>
        <p:nvSpPr>
          <p:cNvPr id="17430" name="Text Box 22"/>
          <p:cNvSpPr txBox="1">
            <a:spLocks noChangeArrowheads="1"/>
          </p:cNvSpPr>
          <p:nvPr/>
        </p:nvSpPr>
        <p:spPr bwMode="auto">
          <a:xfrm>
            <a:off x="4876800" y="4953000"/>
            <a:ext cx="1371600" cy="646113"/>
          </a:xfrm>
          <a:prstGeom prst="rect">
            <a:avLst/>
          </a:prstGeom>
          <a:noFill/>
          <a:ln w="9525">
            <a:noFill/>
            <a:miter lim="800000"/>
            <a:headEnd/>
            <a:tailEnd/>
          </a:ln>
          <a:effectLst/>
        </p:spPr>
        <p:txBody>
          <a:bodyPr>
            <a:spAutoFit/>
          </a:bodyPr>
          <a:lstStyle/>
          <a:p>
            <a:pPr>
              <a:spcBef>
                <a:spcPct val="50000"/>
              </a:spcBef>
              <a:defRPr/>
            </a:pPr>
            <a:r>
              <a:rPr lang="en-US" dirty="0">
                <a:solidFill>
                  <a:schemeClr val="accent4">
                    <a:lumMod val="10000"/>
                  </a:schemeClr>
                </a:solidFill>
                <a:cs typeface="Arial" pitchFamily="34" charset="0"/>
              </a:rPr>
              <a:t>Cultural Methods</a:t>
            </a:r>
          </a:p>
        </p:txBody>
      </p:sp>
      <p:sp>
        <p:nvSpPr>
          <p:cNvPr id="17431" name="Text Box 23"/>
          <p:cNvSpPr txBox="1">
            <a:spLocks noChangeArrowheads="1"/>
          </p:cNvSpPr>
          <p:nvPr/>
        </p:nvSpPr>
        <p:spPr bwMode="auto">
          <a:xfrm>
            <a:off x="4572000" y="3505200"/>
            <a:ext cx="1981200" cy="369888"/>
          </a:xfrm>
          <a:prstGeom prst="rect">
            <a:avLst/>
          </a:prstGeom>
          <a:noFill/>
          <a:ln w="9525">
            <a:noFill/>
            <a:miter lim="800000"/>
            <a:headEnd/>
            <a:tailEnd/>
          </a:ln>
          <a:effectLst/>
        </p:spPr>
        <p:txBody>
          <a:bodyPr>
            <a:spAutoFit/>
          </a:bodyPr>
          <a:lstStyle/>
          <a:p>
            <a:pPr algn="ctr">
              <a:spcBef>
                <a:spcPct val="50000"/>
              </a:spcBef>
              <a:defRPr/>
            </a:pPr>
            <a:r>
              <a:rPr lang="en-US" dirty="0">
                <a:solidFill>
                  <a:schemeClr val="accent4">
                    <a:lumMod val="10000"/>
                  </a:schemeClr>
                </a:solidFill>
                <a:cs typeface="Arial" pitchFamily="34" charset="0"/>
              </a:rPr>
              <a:t>Biological Control</a:t>
            </a:r>
          </a:p>
        </p:txBody>
      </p:sp>
      <p:sp>
        <p:nvSpPr>
          <p:cNvPr id="17432" name="Text Box 24"/>
          <p:cNvSpPr txBox="1">
            <a:spLocks noChangeArrowheads="1"/>
          </p:cNvSpPr>
          <p:nvPr/>
        </p:nvSpPr>
        <p:spPr bwMode="auto">
          <a:xfrm>
            <a:off x="5105400" y="2667000"/>
            <a:ext cx="1066800" cy="369888"/>
          </a:xfrm>
          <a:prstGeom prst="rect">
            <a:avLst/>
          </a:prstGeom>
          <a:noFill/>
          <a:ln w="9525">
            <a:noFill/>
            <a:miter lim="800000"/>
            <a:headEnd/>
            <a:tailEnd/>
          </a:ln>
          <a:effectLst/>
        </p:spPr>
        <p:txBody>
          <a:bodyPr>
            <a:spAutoFit/>
          </a:bodyPr>
          <a:lstStyle/>
          <a:p>
            <a:pPr>
              <a:spcBef>
                <a:spcPct val="50000"/>
              </a:spcBef>
              <a:defRPr/>
            </a:pPr>
            <a:r>
              <a:rPr lang="en-US" dirty="0" err="1">
                <a:solidFill>
                  <a:schemeClr val="accent4">
                    <a:lumMod val="10000"/>
                  </a:schemeClr>
                </a:solidFill>
                <a:cs typeface="Arial" pitchFamily="34" charset="0"/>
              </a:rPr>
              <a:t>Chem</a:t>
            </a:r>
            <a:endParaRPr lang="en-US" dirty="0">
              <a:solidFill>
                <a:schemeClr val="accent4">
                  <a:lumMod val="10000"/>
                </a:schemeClr>
              </a:solidFill>
              <a:cs typeface="Arial" pitchFamily="34" charset="0"/>
            </a:endParaRPr>
          </a:p>
        </p:txBody>
      </p:sp>
    </p:spTree>
    <p:extLst>
      <p:ext uri="{BB962C8B-B14F-4D97-AF65-F5344CB8AC3E}">
        <p14:creationId xmlns:p14="http://schemas.microsoft.com/office/powerpoint/2010/main" val="1251071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21" grpId="0"/>
      <p:bldP spid="174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2399" y="1259443"/>
            <a:ext cx="5935837" cy="5293757"/>
          </a:xfrm>
          <a:prstGeom prst="rect">
            <a:avLst/>
          </a:prstGeom>
        </p:spPr>
        <p:txBody>
          <a:bodyPr wrap="square">
            <a:spAutoFit/>
          </a:bodyPr>
          <a:lstStyle/>
          <a:p>
            <a:r>
              <a:rPr lang="en-US" b="1" dirty="0" smtClean="0"/>
              <a:t> </a:t>
            </a:r>
            <a:endParaRPr lang="en-US" dirty="0"/>
          </a:p>
          <a:p>
            <a:pPr marL="285750" indent="-285750">
              <a:buClr>
                <a:srgbClr val="FF0000"/>
              </a:buClr>
              <a:buSzPct val="125000"/>
              <a:buFont typeface="Wingdings" panose="05000000000000000000" pitchFamily="2" charset="2"/>
              <a:buChar char="Ø"/>
            </a:pPr>
            <a:r>
              <a:rPr lang="en-US" sz="1600" b="1" dirty="0" smtClean="0"/>
              <a:t>What </a:t>
            </a:r>
            <a:r>
              <a:rPr lang="en-US" sz="1600" b="1" dirty="0"/>
              <a:t>is </a:t>
            </a:r>
            <a:r>
              <a:rPr lang="en-US" sz="1600" b="1" dirty="0" err="1"/>
              <a:t>Farmscaping</a:t>
            </a:r>
            <a:r>
              <a:rPr lang="en-US" sz="1600" b="1" dirty="0"/>
              <a:t> and Whole Farm IPM?  </a:t>
            </a:r>
            <a:endParaRPr lang="en-US" sz="1600" dirty="0"/>
          </a:p>
          <a:p>
            <a:pPr marL="285750" indent="-285750">
              <a:buClr>
                <a:srgbClr val="FF0000"/>
              </a:buClr>
              <a:buSzPct val="125000"/>
              <a:buFont typeface="Wingdings" panose="05000000000000000000" pitchFamily="2" charset="2"/>
              <a:buChar char="Ø"/>
            </a:pPr>
            <a:endParaRPr lang="en-US" sz="1600" dirty="0"/>
          </a:p>
          <a:p>
            <a:pPr marL="285750" indent="-285750">
              <a:buClr>
                <a:srgbClr val="FF0000"/>
              </a:buClr>
              <a:buSzPct val="125000"/>
              <a:buFont typeface="Wingdings" panose="05000000000000000000" pitchFamily="2" charset="2"/>
              <a:buChar char="Ø"/>
            </a:pPr>
            <a:r>
              <a:rPr lang="en-US" sz="1600" b="1" dirty="0"/>
              <a:t>Developing a Year Round Habitat of “Plants with a Purpose”  </a:t>
            </a:r>
            <a:endParaRPr lang="en-US" sz="1600" dirty="0"/>
          </a:p>
          <a:p>
            <a:pPr>
              <a:buClr>
                <a:srgbClr val="FF0000"/>
              </a:buClr>
              <a:buSzPct val="125000"/>
            </a:pPr>
            <a:r>
              <a:rPr lang="en-US" sz="1600" dirty="0"/>
              <a:t>		</a:t>
            </a:r>
          </a:p>
          <a:p>
            <a:pPr marL="285750" indent="-285750">
              <a:buClr>
                <a:srgbClr val="FF0000"/>
              </a:buClr>
              <a:buSzPct val="125000"/>
              <a:buFont typeface="Wingdings" panose="05000000000000000000" pitchFamily="2" charset="2"/>
              <a:buChar char="Ø"/>
            </a:pPr>
            <a:r>
              <a:rPr lang="en-US" sz="1600" b="1" dirty="0"/>
              <a:t>Protecting and Enhancing Honeybees and Native Pollinators  </a:t>
            </a:r>
            <a:endParaRPr lang="en-US" sz="1600" dirty="0"/>
          </a:p>
          <a:p>
            <a:pPr>
              <a:buClr>
                <a:srgbClr val="FF0000"/>
              </a:buClr>
              <a:buSzPct val="125000"/>
            </a:pPr>
            <a:endParaRPr lang="en-US" sz="1600" dirty="0"/>
          </a:p>
          <a:p>
            <a:pPr marL="285750" indent="-285750">
              <a:buClr>
                <a:srgbClr val="FF0000"/>
              </a:buClr>
              <a:buSzPct val="125000"/>
              <a:buFont typeface="Wingdings" panose="05000000000000000000" pitchFamily="2" charset="2"/>
              <a:buChar char="Ø"/>
            </a:pPr>
            <a:r>
              <a:rPr lang="en-US" sz="1600" b="1" dirty="0"/>
              <a:t>Vertebrate Predators (Birds, Bats, and Owls)  </a:t>
            </a:r>
            <a:endParaRPr lang="en-US" sz="1600" dirty="0"/>
          </a:p>
          <a:p>
            <a:pPr>
              <a:buClr>
                <a:srgbClr val="FF0000"/>
              </a:buClr>
              <a:buSzPct val="125000"/>
            </a:pPr>
            <a:endParaRPr lang="en-US" sz="1600" dirty="0"/>
          </a:p>
          <a:p>
            <a:pPr marL="285750" indent="-285750">
              <a:buClr>
                <a:srgbClr val="FF0000"/>
              </a:buClr>
              <a:buSzPct val="125000"/>
              <a:buFont typeface="Wingdings" panose="05000000000000000000" pitchFamily="2" charset="2"/>
              <a:buChar char="Ø"/>
            </a:pPr>
            <a:r>
              <a:rPr lang="en-US" sz="1600" b="1" dirty="0"/>
              <a:t>Specific Management Strategies  </a:t>
            </a:r>
            <a:endParaRPr lang="en-US" sz="1600" dirty="0"/>
          </a:p>
          <a:p>
            <a:pPr>
              <a:buClr>
                <a:srgbClr val="FF0000"/>
              </a:buClr>
              <a:buSzPct val="125000"/>
            </a:pPr>
            <a:endParaRPr lang="en-US" sz="1600" dirty="0"/>
          </a:p>
          <a:p>
            <a:pPr marL="285750" indent="-285750">
              <a:buClr>
                <a:srgbClr val="FF0000"/>
              </a:buClr>
              <a:buSzPct val="125000"/>
              <a:buFont typeface="Wingdings" panose="05000000000000000000" pitchFamily="2" charset="2"/>
              <a:buChar char="Ø"/>
            </a:pPr>
            <a:r>
              <a:rPr lang="en-US" sz="1600" b="1" dirty="0"/>
              <a:t>Trolley Tour of the Center’s “</a:t>
            </a:r>
            <a:r>
              <a:rPr lang="en-US" sz="1600" b="1" dirty="0" err="1"/>
              <a:t>Farmscape</a:t>
            </a:r>
            <a:r>
              <a:rPr lang="en-US" sz="1600" b="1" dirty="0"/>
              <a:t>”  </a:t>
            </a:r>
            <a:endParaRPr lang="en-US" sz="1600" dirty="0"/>
          </a:p>
          <a:p>
            <a:pPr>
              <a:buClr>
                <a:srgbClr val="FF0000"/>
              </a:buClr>
              <a:buSzPct val="125000"/>
            </a:pPr>
            <a:endParaRPr lang="en-US" sz="1600" dirty="0"/>
          </a:p>
          <a:p>
            <a:pPr marL="285750" indent="-285750">
              <a:buClr>
                <a:srgbClr val="FF0000"/>
              </a:buClr>
              <a:buSzPct val="125000"/>
              <a:buFont typeface="Wingdings" panose="05000000000000000000" pitchFamily="2" charset="2"/>
              <a:buChar char="Ø"/>
            </a:pPr>
            <a:r>
              <a:rPr lang="en-US" sz="1600" b="1" dirty="0"/>
              <a:t>Monitoring and Scouting for Vegetable Crops  </a:t>
            </a:r>
            <a:endParaRPr lang="en-US" sz="1600" dirty="0"/>
          </a:p>
          <a:p>
            <a:pPr>
              <a:buClr>
                <a:srgbClr val="FF0000"/>
              </a:buClr>
              <a:buSzPct val="125000"/>
            </a:pPr>
            <a:endParaRPr lang="en-US" sz="1600" dirty="0"/>
          </a:p>
          <a:p>
            <a:pPr marL="285750" indent="-285750">
              <a:buClr>
                <a:srgbClr val="FF0000"/>
              </a:buClr>
              <a:buSzPct val="125000"/>
              <a:buFont typeface="Wingdings" panose="05000000000000000000" pitchFamily="2" charset="2"/>
              <a:buChar char="Ø"/>
            </a:pPr>
            <a:r>
              <a:rPr lang="en-US" sz="1600" b="1" dirty="0"/>
              <a:t>Good Bug, Bad Bug Identification Hands-on Microscope Activity  </a:t>
            </a:r>
            <a:endParaRPr lang="en-US" sz="1600" dirty="0" smtClean="0"/>
          </a:p>
          <a:p>
            <a:pPr>
              <a:buClr>
                <a:srgbClr val="FF0000"/>
              </a:buClr>
              <a:buSzPct val="125000"/>
            </a:pPr>
            <a:r>
              <a:rPr lang="en-US" sz="1600" dirty="0" smtClean="0"/>
              <a:t>	</a:t>
            </a:r>
          </a:p>
          <a:p>
            <a:pPr marL="285750" indent="-285750">
              <a:buClr>
                <a:srgbClr val="FF0000"/>
              </a:buClr>
              <a:buSzPct val="125000"/>
              <a:buFont typeface="Wingdings" panose="05000000000000000000" pitchFamily="2" charset="2"/>
              <a:buChar char="Ø"/>
            </a:pPr>
            <a:r>
              <a:rPr lang="en-US" sz="1600" b="1" dirty="0" smtClean="0"/>
              <a:t>Cover </a:t>
            </a:r>
            <a:r>
              <a:rPr lang="en-US" sz="1600" b="1" dirty="0"/>
              <a:t>Crops,</a:t>
            </a:r>
            <a:r>
              <a:rPr lang="en-US" sz="1600" dirty="0"/>
              <a:t> </a:t>
            </a:r>
            <a:r>
              <a:rPr lang="en-US" sz="1600" b="1" dirty="0"/>
              <a:t>Agronomic Crop IPM Practices </a:t>
            </a:r>
            <a:r>
              <a:rPr lang="en-US" sz="1600" b="1" dirty="0" smtClean="0"/>
              <a:t>and Whole </a:t>
            </a:r>
            <a:r>
              <a:rPr lang="en-US" sz="1600" b="1" dirty="0"/>
              <a:t>Farm Weed Management Strategies </a:t>
            </a:r>
            <a:endParaRPr lang="en-US" sz="1600" dirty="0"/>
          </a:p>
          <a:p>
            <a:pPr>
              <a:buClr>
                <a:srgbClr val="FF0000"/>
              </a:buClr>
              <a:buSzPct val="125000"/>
            </a:pPr>
            <a:endParaRPr lang="en-US" sz="1600" dirty="0"/>
          </a:p>
          <a:p>
            <a:pPr marL="285750" indent="-285750">
              <a:buClr>
                <a:srgbClr val="FF0000"/>
              </a:buClr>
              <a:buSzPct val="125000"/>
              <a:buFont typeface="Wingdings" panose="05000000000000000000" pitchFamily="2" charset="2"/>
              <a:buChar char="Ø"/>
            </a:pPr>
            <a:r>
              <a:rPr lang="en-US" sz="1600" b="1" dirty="0"/>
              <a:t>Putting it all </a:t>
            </a:r>
            <a:r>
              <a:rPr lang="en-US" sz="1600" b="1" dirty="0" smtClean="0"/>
              <a:t>Together</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688" y="1600201"/>
            <a:ext cx="2537312"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52400"/>
            <a:ext cx="8305800" cy="1323439"/>
          </a:xfrm>
          <a:prstGeom prst="rect">
            <a:avLst/>
          </a:prstGeom>
          <a:noFill/>
        </p:spPr>
        <p:txBody>
          <a:bodyPr wrap="square" rtlCol="0">
            <a:spAutoFit/>
          </a:bodyPr>
          <a:lstStyle/>
          <a:p>
            <a:pPr algn="ctr"/>
            <a:r>
              <a:rPr lang="en-US" sz="4000" b="1" dirty="0" err="1">
                <a:solidFill>
                  <a:srgbClr val="0000FF"/>
                </a:solidFill>
              </a:rPr>
              <a:t>Farmscaping</a:t>
            </a:r>
            <a:r>
              <a:rPr lang="en-US" sz="4000" b="1" dirty="0">
                <a:solidFill>
                  <a:srgbClr val="0000FF"/>
                </a:solidFill>
              </a:rPr>
              <a:t>- A Whole Farm Approach</a:t>
            </a:r>
            <a:endParaRPr lang="en-US" sz="4000" dirty="0">
              <a:solidFill>
                <a:srgbClr val="0000FF"/>
              </a:solidFill>
            </a:endParaRPr>
          </a:p>
          <a:p>
            <a:pPr algn="ctr"/>
            <a:r>
              <a:rPr lang="en-US" sz="4000" b="1" dirty="0">
                <a:solidFill>
                  <a:srgbClr val="0000FF"/>
                </a:solidFill>
              </a:rPr>
              <a:t>For Integrated Pest Management</a:t>
            </a:r>
            <a:endParaRPr lang="en-US" sz="4000" dirty="0">
              <a:solidFill>
                <a:srgbClr val="0000FF"/>
              </a:solidFill>
            </a:endParaRPr>
          </a:p>
        </p:txBody>
      </p:sp>
    </p:spTree>
    <p:extLst>
      <p:ext uri="{BB962C8B-B14F-4D97-AF65-F5344CB8AC3E}">
        <p14:creationId xmlns:p14="http://schemas.microsoft.com/office/powerpoint/2010/main" val="1065343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9" r="2195"/>
          <a:stretch/>
        </p:blipFill>
        <p:spPr bwMode="auto">
          <a:xfrm>
            <a:off x="990600" y="3132415"/>
            <a:ext cx="6221055" cy="34207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334000" y="6096000"/>
            <a:ext cx="2057400" cy="338554"/>
          </a:xfrm>
          <a:prstGeom prst="rect">
            <a:avLst/>
          </a:prstGeom>
          <a:noFill/>
        </p:spPr>
        <p:txBody>
          <a:bodyPr wrap="square" rtlCol="0">
            <a:spAutoFit/>
          </a:bodyPr>
          <a:lstStyle/>
          <a:p>
            <a:r>
              <a:rPr lang="en-US" sz="1600" dirty="0" err="1" smtClean="0"/>
              <a:t>Buel</a:t>
            </a:r>
            <a:r>
              <a:rPr lang="en-US" sz="1600" dirty="0" smtClean="0"/>
              <a:t> P. Colton 1907</a:t>
            </a:r>
            <a:endParaRPr 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
            <a:ext cx="20669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10"/>
          <p:cNvGrpSpPr>
            <a:grpSpLocks/>
          </p:cNvGrpSpPr>
          <p:nvPr/>
        </p:nvGrpSpPr>
        <p:grpSpPr bwMode="auto">
          <a:xfrm>
            <a:off x="1295400" y="403490"/>
            <a:ext cx="3733878" cy="2513494"/>
            <a:chOff x="144" y="1776"/>
            <a:chExt cx="5686" cy="2980"/>
          </a:xfrm>
          <a:solidFill>
            <a:schemeClr val="bg1"/>
          </a:solidFill>
        </p:grpSpPr>
        <p:sp>
          <p:nvSpPr>
            <p:cNvPr id="8" name="Oval 6"/>
            <p:cNvSpPr>
              <a:spLocks noChangeArrowheads="1"/>
            </p:cNvSpPr>
            <p:nvPr/>
          </p:nvSpPr>
          <p:spPr bwMode="auto">
            <a:xfrm>
              <a:off x="144" y="1776"/>
              <a:ext cx="5472" cy="2064"/>
            </a:xfrm>
            <a:prstGeom prst="ellipse">
              <a:avLst/>
            </a:prstGeom>
            <a:grpFill/>
            <a:ln w="38100">
              <a:solidFill>
                <a:srgbClr val="000000"/>
              </a:solidFill>
              <a:round/>
              <a:headEnd/>
              <a:tailEnd/>
            </a:ln>
          </p:spPr>
          <p:txBody>
            <a:bodyPr wrap="none" anchor="ctr"/>
            <a:lstStyle/>
            <a:p>
              <a:endParaRPr lang="en-US"/>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 y="2160"/>
              <a:ext cx="3888" cy="12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260" y="4136"/>
              <a:ext cx="5570" cy="620"/>
            </a:xfrm>
            <a:prstGeom prst="rect">
              <a:avLst/>
            </a:prstGeom>
            <a:noFill/>
            <a:ln w="9525">
              <a:noFill/>
              <a:miter lim="800000"/>
              <a:headEnd/>
              <a:tailEnd/>
            </a:ln>
            <a:effectLst/>
          </p:spPr>
          <p:txBody>
            <a:bodyPr wrap="square">
              <a:spAutoFit/>
            </a:bodyPr>
            <a:lstStyle/>
            <a:p>
              <a:pPr>
                <a:defRPr/>
              </a:pPr>
              <a:r>
                <a:rPr lang="en-US" sz="2800" dirty="0">
                  <a:solidFill>
                    <a:srgbClr val="00EE00"/>
                  </a:solidFill>
                </a:rPr>
                <a:t>http://ipm.ifas.ufl.edu</a:t>
              </a:r>
            </a:p>
          </p:txBody>
        </p:sp>
      </p:grpSp>
    </p:spTree>
    <p:extLst>
      <p:ext uri="{BB962C8B-B14F-4D97-AF65-F5344CB8AC3E}">
        <p14:creationId xmlns:p14="http://schemas.microsoft.com/office/powerpoint/2010/main" val="53147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14425" y="1295400"/>
            <a:ext cx="7086600" cy="5262979"/>
          </a:xfrm>
          <a:prstGeom prst="rect">
            <a:avLst/>
          </a:prstGeom>
          <a:solidFill>
            <a:srgbClr val="FFFFFF"/>
          </a:solidFill>
          <a:ln>
            <a:solidFill>
              <a:schemeClr val="tx1"/>
            </a:solidFill>
          </a:ln>
        </p:spPr>
        <p:txBody>
          <a:bodyPr wrap="square">
            <a:spAutoFit/>
          </a:bodyPr>
          <a:lstStyle/>
          <a:p>
            <a:pPr algn="ctr"/>
            <a:endParaRPr lang="en-US" sz="2400" b="1" dirty="0" smtClean="0"/>
          </a:p>
          <a:p>
            <a:pPr algn="ctr"/>
            <a:r>
              <a:rPr lang="en-US" sz="2400" b="1" dirty="0" smtClean="0"/>
              <a:t>FLORIDA </a:t>
            </a:r>
            <a:r>
              <a:rPr lang="en-US" sz="2400" b="1" dirty="0"/>
              <a:t>EXTENSION INITIATIVE 1: INCREASING THE SUSTAINABILITY, PROFITABILITY, AND COMPETITIVENESS OF AGRICULTURAL AND HORTICULTURAL ENTERPRISES</a:t>
            </a:r>
            <a:endParaRPr lang="en-US" sz="2400" dirty="0"/>
          </a:p>
          <a:p>
            <a:r>
              <a:rPr lang="en-US" b="1" dirty="0"/>
              <a:t> </a:t>
            </a:r>
            <a:endParaRPr lang="en-US" dirty="0"/>
          </a:p>
          <a:p>
            <a:pPr algn="ctr"/>
            <a:r>
              <a:rPr lang="en-US" sz="2000" b="1" dirty="0"/>
              <a:t>STATEWIDE EDUCATIONAL PROGRAMS for “Sustainability of Production Systems and Alternatives” </a:t>
            </a:r>
            <a:endParaRPr lang="en-US" sz="2000" dirty="0"/>
          </a:p>
          <a:p>
            <a:r>
              <a:rPr lang="en-US" b="1" dirty="0"/>
              <a:t> </a:t>
            </a:r>
            <a:endParaRPr lang="en-US" dirty="0"/>
          </a:p>
          <a:p>
            <a:r>
              <a:rPr lang="en-US" b="1" dirty="0" smtClean="0"/>
              <a:t>		</a:t>
            </a:r>
            <a:r>
              <a:rPr lang="en-US" sz="2000" b="1" dirty="0" smtClean="0"/>
              <a:t>Sub-action </a:t>
            </a:r>
            <a:r>
              <a:rPr lang="en-US" sz="2000" b="1" dirty="0"/>
              <a:t>plans:</a:t>
            </a:r>
            <a:endParaRPr lang="en-US" sz="2000" dirty="0"/>
          </a:p>
          <a:p>
            <a:r>
              <a:rPr lang="en-US" sz="2000" b="1" dirty="0"/>
              <a:t> </a:t>
            </a:r>
            <a:endParaRPr lang="en-US" sz="2000" dirty="0"/>
          </a:p>
          <a:p>
            <a:pPr marL="2628900" lvl="5" indent="-342900">
              <a:buFont typeface="Arial" panose="020B0604020202020204" pitchFamily="34" charset="0"/>
              <a:buChar char="•"/>
            </a:pPr>
            <a:r>
              <a:rPr lang="en-US" sz="2000" b="1" dirty="0" smtClean="0"/>
              <a:t>Food </a:t>
            </a:r>
            <a:r>
              <a:rPr lang="en-US" sz="2000" b="1" dirty="0"/>
              <a:t>Systems and Food Security </a:t>
            </a:r>
            <a:endParaRPr lang="en-US" sz="2000" dirty="0"/>
          </a:p>
          <a:p>
            <a:pPr marL="2628900" lvl="5" indent="-342900">
              <a:buFont typeface="Arial" panose="020B0604020202020204" pitchFamily="34" charset="0"/>
              <a:buChar char="•"/>
            </a:pPr>
            <a:r>
              <a:rPr lang="en-US" sz="2000" b="1" dirty="0" smtClean="0"/>
              <a:t>Animal Systems</a:t>
            </a:r>
            <a:endParaRPr lang="en-US" sz="2000" dirty="0"/>
          </a:p>
          <a:p>
            <a:pPr marL="2628900" lvl="5" indent="-342900">
              <a:buFont typeface="Arial" panose="020B0604020202020204" pitchFamily="34" charset="0"/>
              <a:buChar char="•"/>
            </a:pPr>
            <a:r>
              <a:rPr lang="en-US" sz="2000" b="1" dirty="0" smtClean="0"/>
              <a:t>Plant </a:t>
            </a:r>
            <a:r>
              <a:rPr lang="en-US" sz="2000" b="1" dirty="0"/>
              <a:t>Systems </a:t>
            </a:r>
            <a:endParaRPr lang="en-US" sz="2000" dirty="0"/>
          </a:p>
          <a:p>
            <a:pPr marL="2628900" lvl="5" indent="-342900">
              <a:buFont typeface="Arial" panose="020B0604020202020204" pitchFamily="34" charset="0"/>
              <a:buChar char="•"/>
            </a:pPr>
            <a:r>
              <a:rPr lang="en-US" sz="2000" b="1" dirty="0" smtClean="0"/>
              <a:t>Integrated </a:t>
            </a:r>
            <a:r>
              <a:rPr lang="en-US" sz="2000" b="1" dirty="0"/>
              <a:t>Pest Management (IPM</a:t>
            </a:r>
            <a:r>
              <a:rPr lang="en-US" sz="2000" b="1" dirty="0" smtClean="0"/>
              <a:t>)</a:t>
            </a:r>
          </a:p>
          <a:p>
            <a:pPr lvl="5"/>
            <a:endParaRPr lang="en-US" sz="2000" dirty="0"/>
          </a:p>
        </p:txBody>
      </p:sp>
      <p:pic>
        <p:nvPicPr>
          <p:cNvPr id="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53611"/>
            <a:ext cx="2514601" cy="8253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3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71475" y="1371600"/>
            <a:ext cx="5105400" cy="4678204"/>
          </a:xfrm>
          <a:prstGeom prst="rect">
            <a:avLst/>
          </a:prstGeom>
          <a:solidFill>
            <a:srgbClr val="FFFFFF"/>
          </a:solidFill>
          <a:ln>
            <a:solidFill>
              <a:schemeClr val="tx1"/>
            </a:solidFill>
          </a:ln>
        </p:spPr>
        <p:txBody>
          <a:bodyPr wrap="square">
            <a:spAutoFit/>
          </a:bodyPr>
          <a:lstStyle/>
          <a:p>
            <a:r>
              <a:rPr lang="en-US" b="1" dirty="0"/>
              <a:t> </a:t>
            </a:r>
            <a:endParaRPr lang="en-US" dirty="0"/>
          </a:p>
          <a:p>
            <a:r>
              <a:rPr lang="en-US" sz="2000" b="1" u="sng" dirty="0"/>
              <a:t>Pest diagnostics and management</a:t>
            </a:r>
            <a:r>
              <a:rPr lang="en-US" sz="2000" dirty="0"/>
              <a:t>. Develop and implement improved methods for detecting, identifying, reporting, and managing invasive species (insects and other arthropods, pathogens, weeds and other pests). </a:t>
            </a:r>
          </a:p>
          <a:p>
            <a:r>
              <a:rPr lang="en-US" sz="2000" b="1" u="sng" dirty="0"/>
              <a:t>IPM systems</a:t>
            </a:r>
            <a:r>
              <a:rPr lang="en-US" sz="2000" dirty="0"/>
              <a:t>. Develop IPM systems for entire sites, e.g., </a:t>
            </a:r>
            <a:r>
              <a:rPr lang="en-US" sz="2000" dirty="0" smtClean="0"/>
              <a:t>farms </a:t>
            </a:r>
            <a:r>
              <a:rPr lang="en-US" sz="2000" dirty="0"/>
              <a:t>and ranches, neighborhoods, municipalities, etc., that increase adoption of intelligent pest management strategies. </a:t>
            </a:r>
          </a:p>
          <a:p>
            <a:r>
              <a:rPr lang="en-US" sz="2000" b="1" u="sng" dirty="0"/>
              <a:t>Education and training</a:t>
            </a:r>
            <a:r>
              <a:rPr lang="en-US" sz="2000" dirty="0"/>
              <a:t>. Increase the adoption of IPM practices by Florida farmers and ranchers, property and municipal managers, and others by expanding delivery of the required education and training.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370910" y="2246710"/>
            <a:ext cx="3876674" cy="2907505"/>
          </a:xfrm>
          <a:prstGeom prst="rect">
            <a:avLst/>
          </a:prstGeom>
          <a:ln>
            <a:solidFill>
              <a:schemeClr val="tx1"/>
            </a:solidFill>
          </a:ln>
        </p:spPr>
      </p:pic>
      <p:sp>
        <p:nvSpPr>
          <p:cNvPr id="4" name="TextBox 3"/>
          <p:cNvSpPr txBox="1"/>
          <p:nvPr/>
        </p:nvSpPr>
        <p:spPr>
          <a:xfrm>
            <a:off x="685800" y="282714"/>
            <a:ext cx="8001000" cy="707886"/>
          </a:xfrm>
          <a:prstGeom prst="rect">
            <a:avLst/>
          </a:prstGeom>
          <a:noFill/>
        </p:spPr>
        <p:txBody>
          <a:bodyPr wrap="square" rtlCol="0">
            <a:spAutoFit/>
          </a:bodyPr>
          <a:lstStyle/>
          <a:p>
            <a:r>
              <a:rPr lang="en-US" sz="4000" b="1" dirty="0">
                <a:solidFill>
                  <a:srgbClr val="0000FF"/>
                </a:solidFill>
                <a:latin typeface="+mj-lt"/>
              </a:rPr>
              <a:t>Integrated Pest Management (IPM)</a:t>
            </a:r>
            <a:endParaRPr lang="en-US" sz="4000" dirty="0">
              <a:solidFill>
                <a:srgbClr val="0000FF"/>
              </a:solidFill>
              <a:latin typeface="+mj-lt"/>
            </a:endParaRPr>
          </a:p>
        </p:txBody>
      </p:sp>
    </p:spTree>
    <p:extLst>
      <p:ext uri="{BB962C8B-B14F-4D97-AF65-F5344CB8AC3E}">
        <p14:creationId xmlns:p14="http://schemas.microsoft.com/office/powerpoint/2010/main" val="78145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62000" y="2286000"/>
            <a:ext cx="7620000" cy="4062651"/>
          </a:xfrm>
          <a:prstGeom prst="rect">
            <a:avLst/>
          </a:prstGeom>
          <a:solidFill>
            <a:srgbClr val="FFFFFF"/>
          </a:solidFill>
          <a:ln>
            <a:solidFill>
              <a:schemeClr val="tx1"/>
            </a:solidFill>
          </a:ln>
        </p:spPr>
        <p:txBody>
          <a:bodyPr wrap="square">
            <a:spAutoFit/>
          </a:bodyPr>
          <a:lstStyle/>
          <a:p>
            <a:r>
              <a:rPr lang="en-US" b="1" dirty="0"/>
              <a:t> </a:t>
            </a:r>
            <a:endParaRPr lang="en-US" b="1" dirty="0" smtClean="0"/>
          </a:p>
          <a:p>
            <a:pPr marL="457200" indent="-457200">
              <a:buAutoNum type="arabicPeriod"/>
            </a:pPr>
            <a:r>
              <a:rPr lang="en-US" sz="2400" dirty="0" smtClean="0"/>
              <a:t>Enhance </a:t>
            </a:r>
            <a:r>
              <a:rPr lang="en-US" sz="2400" dirty="0"/>
              <a:t>the Statewide IPM Program (IPM Florida) to adequately address critical needs and significantly increase the awareness, appreciation and adoption of IPM options for protecting food systems and the environment</a:t>
            </a:r>
            <a:r>
              <a:rPr lang="en-US" sz="2400" dirty="0" smtClean="0"/>
              <a:t>.</a:t>
            </a:r>
          </a:p>
          <a:p>
            <a:pPr marL="457200" indent="-457200">
              <a:buAutoNum type="arabicPeriod"/>
            </a:pPr>
            <a:r>
              <a:rPr lang="en-US" sz="2400" dirty="0" smtClean="0"/>
              <a:t>Realize </a:t>
            </a:r>
            <a:r>
              <a:rPr lang="en-US" sz="2400" dirty="0"/>
              <a:t>the potential for IPM to enhance resource sustainability and conservation in Florida communities</a:t>
            </a:r>
            <a:r>
              <a:rPr lang="en-US" sz="2400" dirty="0" smtClean="0"/>
              <a:t>.  </a:t>
            </a:r>
          </a:p>
          <a:p>
            <a:pPr marL="457200" indent="-457200">
              <a:buAutoNum type="arabicPeriod"/>
            </a:pPr>
            <a:r>
              <a:rPr lang="en-US" sz="2400" dirty="0" smtClean="0"/>
              <a:t>Increase </a:t>
            </a:r>
            <a:r>
              <a:rPr lang="en-US" sz="2400" dirty="0"/>
              <a:t>collaboration between state specialists and county Extension faculty</a:t>
            </a:r>
            <a:r>
              <a:rPr lang="en-US" sz="2400" dirty="0" smtClean="0"/>
              <a:t>.</a:t>
            </a:r>
          </a:p>
          <a:p>
            <a:r>
              <a:rPr lang="en-US" sz="2400" dirty="0" smtClean="0"/>
              <a:t>  </a:t>
            </a:r>
            <a:endParaRPr lang="en-US" sz="2400" dirty="0"/>
          </a:p>
        </p:txBody>
      </p:sp>
      <p:pic>
        <p:nvPicPr>
          <p:cNvPr id="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2819400" cy="782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8501" y="1371600"/>
            <a:ext cx="3228898" cy="707886"/>
          </a:xfrm>
          <a:prstGeom prst="rect">
            <a:avLst/>
          </a:prstGeom>
          <a:noFill/>
        </p:spPr>
        <p:txBody>
          <a:bodyPr wrap="square" rtlCol="0">
            <a:spAutoFit/>
          </a:bodyPr>
          <a:lstStyle/>
          <a:p>
            <a:r>
              <a:rPr lang="en-US" sz="4000" b="1" dirty="0">
                <a:solidFill>
                  <a:srgbClr val="0000FF"/>
                </a:solidFill>
                <a:latin typeface="+mj-lt"/>
              </a:rPr>
              <a:t>SUPER ISSUES</a:t>
            </a:r>
            <a:endParaRPr lang="en-US" sz="4000" dirty="0">
              <a:solidFill>
                <a:srgbClr val="0000FF"/>
              </a:solidFill>
              <a:latin typeface="+mj-lt"/>
            </a:endParaRPr>
          </a:p>
        </p:txBody>
      </p:sp>
    </p:spTree>
    <p:extLst>
      <p:ext uri="{BB962C8B-B14F-4D97-AF65-F5344CB8AC3E}">
        <p14:creationId xmlns:p14="http://schemas.microsoft.com/office/powerpoint/2010/main" val="1020103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667250" y="1365766"/>
            <a:ext cx="4400550" cy="400110"/>
          </a:xfrm>
          <a:prstGeom prst="rect">
            <a:avLst/>
          </a:prstGeom>
          <a:noFill/>
        </p:spPr>
        <p:txBody>
          <a:bodyPr wrap="square" rtlCol="0">
            <a:spAutoFit/>
          </a:bodyPr>
          <a:lstStyle/>
          <a:p>
            <a:r>
              <a:rPr lang="en-US" sz="2000" dirty="0" smtClean="0">
                <a:solidFill>
                  <a:srgbClr val="33CC33"/>
                </a:solidFill>
              </a:rPr>
              <a:t>Biologically diversified farming systems</a:t>
            </a:r>
            <a:endParaRPr lang="en-US" sz="2000" dirty="0">
              <a:solidFill>
                <a:srgbClr val="33CC33"/>
              </a:solidFill>
            </a:endParaRPr>
          </a:p>
        </p:txBody>
      </p:sp>
      <p:sp>
        <p:nvSpPr>
          <p:cNvPr id="3" name="TextBox 2"/>
          <p:cNvSpPr txBox="1"/>
          <p:nvPr/>
        </p:nvSpPr>
        <p:spPr>
          <a:xfrm>
            <a:off x="5143500" y="3657600"/>
            <a:ext cx="2781300" cy="400110"/>
          </a:xfrm>
          <a:prstGeom prst="rect">
            <a:avLst/>
          </a:prstGeom>
          <a:noFill/>
        </p:spPr>
        <p:txBody>
          <a:bodyPr wrap="square" rtlCol="0">
            <a:spAutoFit/>
          </a:bodyPr>
          <a:lstStyle/>
          <a:p>
            <a:r>
              <a:rPr lang="en-US" sz="2000" dirty="0" smtClean="0">
                <a:solidFill>
                  <a:srgbClr val="33CC33"/>
                </a:solidFill>
              </a:rPr>
              <a:t>Sustainable agriculture</a:t>
            </a:r>
            <a:endParaRPr lang="en-US" sz="2000" dirty="0">
              <a:solidFill>
                <a:srgbClr val="33CC33"/>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97" y="533400"/>
            <a:ext cx="2631403"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404938" y="3413132"/>
            <a:ext cx="3548062" cy="646331"/>
          </a:xfrm>
          <a:prstGeom prst="rect">
            <a:avLst/>
          </a:prstGeom>
          <a:noFill/>
        </p:spPr>
        <p:txBody>
          <a:bodyPr wrap="square" rtlCol="0">
            <a:spAutoFit/>
          </a:bodyPr>
          <a:lstStyle/>
          <a:p>
            <a:pPr algn="ctr"/>
            <a:r>
              <a:rPr lang="en-US" dirty="0"/>
              <a:t>Geoff Zehnder, </a:t>
            </a:r>
            <a:r>
              <a:rPr lang="en-US" dirty="0" smtClean="0"/>
              <a:t>IPM Coordinator, Clemson </a:t>
            </a:r>
            <a:r>
              <a:rPr lang="en-US" dirty="0"/>
              <a:t>University</a:t>
            </a:r>
          </a:p>
        </p:txBody>
      </p:sp>
      <p:sp>
        <p:nvSpPr>
          <p:cNvPr id="5" name="TextBox 4"/>
          <p:cNvSpPr txBox="1"/>
          <p:nvPr/>
        </p:nvSpPr>
        <p:spPr>
          <a:xfrm>
            <a:off x="495300" y="4602540"/>
            <a:ext cx="5143500" cy="1569660"/>
          </a:xfrm>
          <a:prstGeom prst="rect">
            <a:avLst/>
          </a:prstGeom>
          <a:solidFill>
            <a:srgbClr val="FFFFFF"/>
          </a:solidFill>
          <a:ln>
            <a:solidFill>
              <a:schemeClr val="tx1"/>
            </a:solidFill>
          </a:ln>
        </p:spPr>
        <p:txBody>
          <a:bodyPr wrap="square" rtlCol="0">
            <a:spAutoFit/>
          </a:bodyPr>
          <a:lstStyle/>
          <a:p>
            <a:r>
              <a:rPr lang="en-US" sz="2400" b="1" dirty="0" err="1">
                <a:solidFill>
                  <a:srgbClr val="33CC33"/>
                </a:solidFill>
              </a:rPr>
              <a:t>Farmscaping</a:t>
            </a:r>
            <a:r>
              <a:rPr lang="en-US" sz="2400" dirty="0"/>
              <a:t> is a whole-farm, ecological approach to increase and manage biodiversity with the goal of increasing the presence of beneficial organisms. </a:t>
            </a:r>
          </a:p>
        </p:txBody>
      </p:sp>
      <p:sp>
        <p:nvSpPr>
          <p:cNvPr id="6" name="TextBox 5"/>
          <p:cNvSpPr txBox="1"/>
          <p:nvPr/>
        </p:nvSpPr>
        <p:spPr>
          <a:xfrm>
            <a:off x="6705600" y="4419600"/>
            <a:ext cx="1581150" cy="400110"/>
          </a:xfrm>
          <a:prstGeom prst="rect">
            <a:avLst/>
          </a:prstGeom>
          <a:noFill/>
        </p:spPr>
        <p:txBody>
          <a:bodyPr wrap="square" rtlCol="0">
            <a:spAutoFit/>
          </a:bodyPr>
          <a:lstStyle/>
          <a:p>
            <a:r>
              <a:rPr lang="en-US" sz="2000" dirty="0" err="1" smtClean="0">
                <a:solidFill>
                  <a:srgbClr val="33CC33"/>
                </a:solidFill>
              </a:rPr>
              <a:t>Agroecology</a:t>
            </a:r>
            <a:endParaRPr lang="en-US" sz="2000" dirty="0">
              <a:solidFill>
                <a:srgbClr val="33CC33"/>
              </a:solidFill>
            </a:endParaRPr>
          </a:p>
        </p:txBody>
      </p:sp>
      <p:pic>
        <p:nvPicPr>
          <p:cNvPr id="2053" name="Picture 5" descr="agroecology 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028825"/>
            <a:ext cx="1905000" cy="495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62600" y="2907268"/>
            <a:ext cx="3124200" cy="400110"/>
          </a:xfrm>
          <a:prstGeom prst="rect">
            <a:avLst/>
          </a:prstGeom>
          <a:noFill/>
        </p:spPr>
        <p:txBody>
          <a:bodyPr wrap="square" rtlCol="0">
            <a:spAutoFit/>
          </a:bodyPr>
          <a:lstStyle/>
          <a:p>
            <a:r>
              <a:rPr lang="en-US" sz="2000" dirty="0" smtClean="0">
                <a:solidFill>
                  <a:srgbClr val="33CC33"/>
                </a:solidFill>
              </a:rPr>
              <a:t>Holistic approach to farming</a:t>
            </a:r>
            <a:endParaRPr lang="en-US" sz="2000" dirty="0">
              <a:solidFill>
                <a:srgbClr val="33CC33"/>
              </a:solidFill>
            </a:endParaRPr>
          </a:p>
        </p:txBody>
      </p:sp>
      <p:sp>
        <p:nvSpPr>
          <p:cNvPr id="11" name="TextBox 10"/>
          <p:cNvSpPr txBox="1"/>
          <p:nvPr/>
        </p:nvSpPr>
        <p:spPr>
          <a:xfrm>
            <a:off x="5267325" y="545068"/>
            <a:ext cx="2114550" cy="400110"/>
          </a:xfrm>
          <a:prstGeom prst="rect">
            <a:avLst/>
          </a:prstGeom>
          <a:noFill/>
        </p:spPr>
        <p:txBody>
          <a:bodyPr wrap="square" rtlCol="0">
            <a:spAutoFit/>
          </a:bodyPr>
          <a:lstStyle/>
          <a:p>
            <a:r>
              <a:rPr lang="en-US" sz="2000" dirty="0" smtClean="0">
                <a:solidFill>
                  <a:srgbClr val="33CC33"/>
                </a:solidFill>
              </a:rPr>
              <a:t>Crop ecology</a:t>
            </a:r>
            <a:endParaRPr lang="en-US" sz="2000" dirty="0">
              <a:solidFill>
                <a:srgbClr val="33CC33"/>
              </a:solidFill>
            </a:endParaRPr>
          </a:p>
        </p:txBody>
      </p:sp>
      <p:sp>
        <p:nvSpPr>
          <p:cNvPr id="12" name="TextBox 11"/>
          <p:cNvSpPr txBox="1"/>
          <p:nvPr/>
        </p:nvSpPr>
        <p:spPr>
          <a:xfrm>
            <a:off x="307975" y="2223699"/>
            <a:ext cx="5788025" cy="954107"/>
          </a:xfrm>
          <a:prstGeom prst="rect">
            <a:avLst/>
          </a:prstGeom>
          <a:noFill/>
        </p:spPr>
        <p:txBody>
          <a:bodyPr wrap="square" rtlCol="0">
            <a:spAutoFit/>
          </a:bodyPr>
          <a:lstStyle/>
          <a:p>
            <a:pPr algn="ctr"/>
            <a:r>
              <a:rPr lang="en-US" sz="2800" b="1" dirty="0" err="1">
                <a:solidFill>
                  <a:srgbClr val="FF9900"/>
                </a:solidFill>
                <a:latin typeface="+mj-lt"/>
              </a:rPr>
              <a:t>Farmscaping</a:t>
            </a:r>
            <a:r>
              <a:rPr lang="en-US" sz="2800" b="1" dirty="0">
                <a:solidFill>
                  <a:srgbClr val="FF9900"/>
                </a:solidFill>
                <a:latin typeface="+mj-lt"/>
              </a:rPr>
              <a:t>: Making Use of Nature’s Pest Management Services</a:t>
            </a:r>
          </a:p>
        </p:txBody>
      </p:sp>
      <p:sp>
        <p:nvSpPr>
          <p:cNvPr id="13" name="TextBox 12"/>
          <p:cNvSpPr txBox="1"/>
          <p:nvPr/>
        </p:nvSpPr>
        <p:spPr>
          <a:xfrm>
            <a:off x="6724650" y="5334000"/>
            <a:ext cx="1733550" cy="400110"/>
          </a:xfrm>
          <a:prstGeom prst="rect">
            <a:avLst/>
          </a:prstGeom>
          <a:noFill/>
        </p:spPr>
        <p:txBody>
          <a:bodyPr wrap="square" rtlCol="0">
            <a:spAutoFit/>
          </a:bodyPr>
          <a:lstStyle/>
          <a:p>
            <a:r>
              <a:rPr lang="en-US" sz="2000" dirty="0" err="1" smtClean="0">
                <a:solidFill>
                  <a:srgbClr val="33CC33"/>
                </a:solidFill>
              </a:rPr>
              <a:t>Ecoagriculture</a:t>
            </a:r>
            <a:endParaRPr lang="en-US" sz="2000" dirty="0">
              <a:solidFill>
                <a:srgbClr val="33CC33"/>
              </a:solidFill>
            </a:endParaRPr>
          </a:p>
        </p:txBody>
      </p:sp>
      <p:sp>
        <p:nvSpPr>
          <p:cNvPr id="14" name="TextBox 13"/>
          <p:cNvSpPr txBox="1"/>
          <p:nvPr/>
        </p:nvSpPr>
        <p:spPr>
          <a:xfrm>
            <a:off x="6400800" y="2133600"/>
            <a:ext cx="2362200" cy="400110"/>
          </a:xfrm>
          <a:prstGeom prst="rect">
            <a:avLst/>
          </a:prstGeom>
          <a:noFill/>
        </p:spPr>
        <p:txBody>
          <a:bodyPr wrap="square" rtlCol="0">
            <a:spAutoFit/>
          </a:bodyPr>
          <a:lstStyle/>
          <a:p>
            <a:r>
              <a:rPr lang="en-US" sz="2000" dirty="0" smtClean="0">
                <a:solidFill>
                  <a:srgbClr val="33CC33"/>
                </a:solidFill>
              </a:rPr>
              <a:t>Landscape ecology</a:t>
            </a:r>
            <a:endParaRPr lang="en-US" sz="2000" dirty="0">
              <a:solidFill>
                <a:srgbClr val="33CC33"/>
              </a:solidFill>
            </a:endParaRPr>
          </a:p>
        </p:txBody>
      </p:sp>
    </p:spTree>
    <p:extLst>
      <p:ext uri="{BB962C8B-B14F-4D97-AF65-F5344CB8AC3E}">
        <p14:creationId xmlns:p14="http://schemas.microsoft.com/office/powerpoint/2010/main" val="907417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1000" y="1066800"/>
            <a:ext cx="5943600" cy="5324535"/>
          </a:xfrm>
          <a:prstGeom prst="rect">
            <a:avLst/>
          </a:prstGeom>
          <a:solidFill>
            <a:srgbClr val="FFFFFF"/>
          </a:solidFill>
          <a:ln>
            <a:solidFill>
              <a:schemeClr val="tx1"/>
            </a:solidFill>
          </a:ln>
        </p:spPr>
        <p:txBody>
          <a:bodyPr wrap="square">
            <a:spAutoFit/>
          </a:bodyPr>
          <a:lstStyle/>
          <a:p>
            <a:pPr marL="342900" indent="-342900">
              <a:buClr>
                <a:srgbClr val="FF0000"/>
              </a:buClr>
              <a:buSzPct val="125000"/>
              <a:buFont typeface="Wingdings" panose="05000000000000000000" pitchFamily="2" charset="2"/>
              <a:buChar char="Ø"/>
            </a:pPr>
            <a:r>
              <a:rPr lang="en-US" sz="2000" dirty="0" smtClean="0"/>
              <a:t>Keep </a:t>
            </a:r>
            <a:r>
              <a:rPr lang="en-US" sz="2000" dirty="0"/>
              <a:t>good records of where, when, and what pests </a:t>
            </a:r>
            <a:r>
              <a:rPr lang="en-US" sz="2000" dirty="0" smtClean="0"/>
              <a:t>occur </a:t>
            </a:r>
            <a:r>
              <a:rPr lang="en-US" sz="2000" dirty="0"/>
              <a:t>on the farm.</a:t>
            </a:r>
          </a:p>
          <a:p>
            <a:pPr marL="342900" indent="-342900">
              <a:buClr>
                <a:srgbClr val="FF0000"/>
              </a:buClr>
              <a:buSzPct val="125000"/>
              <a:buFont typeface="Wingdings" panose="05000000000000000000" pitchFamily="2" charset="2"/>
              <a:buChar char="Ø"/>
            </a:pPr>
            <a:r>
              <a:rPr lang="en-US" sz="2000" dirty="0"/>
              <a:t>Gather information about key pest and natural enemy life cycles and habitat requirements.</a:t>
            </a:r>
          </a:p>
          <a:p>
            <a:pPr marL="342900" indent="-342900">
              <a:buClr>
                <a:srgbClr val="FF0000"/>
              </a:buClr>
              <a:buSzPct val="125000"/>
              <a:buFont typeface="Wingdings" panose="05000000000000000000" pitchFamily="2" charset="2"/>
              <a:buChar char="Ø"/>
            </a:pPr>
            <a:r>
              <a:rPr lang="en-US" sz="2000" dirty="0"/>
              <a:t>Make a list of available strategies </a:t>
            </a:r>
            <a:r>
              <a:rPr lang="en-US" sz="2000" dirty="0" smtClean="0"/>
              <a:t>that </a:t>
            </a:r>
            <a:r>
              <a:rPr lang="en-US" sz="2000" dirty="0"/>
              <a:t>can be implemented to create a </a:t>
            </a:r>
            <a:r>
              <a:rPr lang="en-US" sz="2000" dirty="0" smtClean="0"/>
              <a:t>habitat </a:t>
            </a:r>
            <a:r>
              <a:rPr lang="en-US" sz="2000" dirty="0"/>
              <a:t>for the </a:t>
            </a:r>
            <a:r>
              <a:rPr lang="en-US" sz="2000" dirty="0" err="1" smtClean="0"/>
              <a:t>beneficials</a:t>
            </a:r>
            <a:r>
              <a:rPr lang="en-US" sz="2000" dirty="0" smtClean="0"/>
              <a:t> (insectary plants), and </a:t>
            </a:r>
            <a:r>
              <a:rPr lang="en-US" sz="2000" dirty="0"/>
              <a:t>a more unfriendly habitat for </a:t>
            </a:r>
            <a:r>
              <a:rPr lang="en-US" sz="2000" dirty="0" smtClean="0"/>
              <a:t>pests (trap crops).</a:t>
            </a:r>
            <a:endParaRPr lang="en-US" sz="2000" dirty="0"/>
          </a:p>
          <a:p>
            <a:pPr marL="342900" indent="-342900">
              <a:buClr>
                <a:srgbClr val="FF0000"/>
              </a:buClr>
              <a:buSzPct val="125000"/>
              <a:buFont typeface="Wingdings" panose="05000000000000000000" pitchFamily="2" charset="2"/>
              <a:buChar char="Ø"/>
            </a:pPr>
            <a:r>
              <a:rPr lang="en-US" sz="2000" dirty="0"/>
              <a:t>Select a combination of strategies </a:t>
            </a:r>
            <a:r>
              <a:rPr lang="en-US" sz="2000" dirty="0" smtClean="0"/>
              <a:t>that </a:t>
            </a:r>
            <a:r>
              <a:rPr lang="en-US" sz="2000" dirty="0"/>
              <a:t>best fit your farm plan (i.e., location of your fields, crops grown and rotation plans, available equipment and labor).</a:t>
            </a:r>
          </a:p>
          <a:p>
            <a:pPr marL="342900" indent="-342900">
              <a:buClr>
                <a:srgbClr val="FF0000"/>
              </a:buClr>
              <a:buSzPct val="125000"/>
              <a:buFont typeface="Wingdings" panose="05000000000000000000" pitchFamily="2" charset="2"/>
              <a:buChar char="Ø"/>
            </a:pPr>
            <a:r>
              <a:rPr lang="en-US" sz="2000" dirty="0"/>
              <a:t>Choose appropriate annual and perennial insectary plants.</a:t>
            </a:r>
          </a:p>
          <a:p>
            <a:pPr marL="342900" indent="-342900">
              <a:buClr>
                <a:srgbClr val="FF0000"/>
              </a:buClr>
              <a:buSzPct val="125000"/>
              <a:buFont typeface="Wingdings" panose="05000000000000000000" pitchFamily="2" charset="2"/>
              <a:buChar char="Ø"/>
            </a:pPr>
            <a:r>
              <a:rPr lang="en-US" sz="2000" dirty="0"/>
              <a:t>Observe and keep records of the results; experiment with different strategies and fine tune the system. </a:t>
            </a:r>
            <a:endParaRPr lang="en-US" sz="2000" dirty="0" smtClean="0"/>
          </a:p>
          <a:p>
            <a:pPr marL="342900" indent="-342900">
              <a:buClr>
                <a:srgbClr val="FF0000"/>
              </a:buClr>
              <a:buSzPct val="125000"/>
              <a:buFont typeface="Wingdings" panose="05000000000000000000" pitchFamily="2" charset="2"/>
              <a:buChar char="Ø"/>
            </a:pPr>
            <a:r>
              <a:rPr lang="en-US" sz="2000" dirty="0" smtClean="0"/>
              <a:t>Start </a:t>
            </a:r>
            <a:r>
              <a:rPr lang="en-US" sz="2000" dirty="0"/>
              <a:t>simple and small, then develop and expand the </a:t>
            </a:r>
            <a:r>
              <a:rPr lang="en-US" sz="2000" dirty="0" err="1"/>
              <a:t>farmscape</a:t>
            </a:r>
            <a:r>
              <a:rPr lang="en-US" sz="2000" dirty="0"/>
              <a:t> based on observations and results.</a:t>
            </a:r>
          </a:p>
        </p:txBody>
      </p:sp>
      <p:sp>
        <p:nvSpPr>
          <p:cNvPr id="3" name="TextBox 2"/>
          <p:cNvSpPr txBox="1"/>
          <p:nvPr/>
        </p:nvSpPr>
        <p:spPr>
          <a:xfrm>
            <a:off x="1981200" y="130314"/>
            <a:ext cx="4419600" cy="707886"/>
          </a:xfrm>
          <a:prstGeom prst="rect">
            <a:avLst/>
          </a:prstGeom>
          <a:noFill/>
        </p:spPr>
        <p:txBody>
          <a:bodyPr wrap="square" rtlCol="0">
            <a:spAutoFit/>
          </a:bodyPr>
          <a:lstStyle/>
          <a:p>
            <a:r>
              <a:rPr lang="en-US" sz="4000" b="1" dirty="0" err="1">
                <a:solidFill>
                  <a:srgbClr val="0000FF"/>
                </a:solidFill>
                <a:latin typeface="+mj-lt"/>
              </a:rPr>
              <a:t>Farmscape</a:t>
            </a:r>
            <a:r>
              <a:rPr lang="en-US" sz="4000" b="1" dirty="0">
                <a:solidFill>
                  <a:srgbClr val="0000FF"/>
                </a:solidFill>
                <a:latin typeface="+mj-lt"/>
              </a:rPr>
              <a:t> Planning</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79"/>
          <a:stretch/>
        </p:blipFill>
        <p:spPr bwMode="auto">
          <a:xfrm>
            <a:off x="6705600" y="3995737"/>
            <a:ext cx="2058502" cy="2100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896651" y="6172200"/>
            <a:ext cx="1828800" cy="461665"/>
          </a:xfrm>
          <a:prstGeom prst="rect">
            <a:avLst/>
          </a:prstGeom>
          <a:noFill/>
        </p:spPr>
        <p:txBody>
          <a:bodyPr wrap="square" rtlCol="0">
            <a:spAutoFit/>
          </a:bodyPr>
          <a:lstStyle/>
          <a:p>
            <a:r>
              <a:rPr lang="en-US" sz="1200" dirty="0" smtClean="0"/>
              <a:t>Alfalfa and strawberries, Sean </a:t>
            </a:r>
            <a:r>
              <a:rPr lang="en-US" sz="1200" dirty="0" err="1" smtClean="0"/>
              <a:t>Swezey</a:t>
            </a:r>
            <a:r>
              <a:rPr lang="en-US" sz="1200" dirty="0" smtClean="0"/>
              <a:t>, U. California</a:t>
            </a:r>
            <a:endParaRPr lang="en-US" sz="1200" dirty="0"/>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05600" y="1219200"/>
            <a:ext cx="209804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705600" y="3435190"/>
            <a:ext cx="2057400" cy="276999"/>
          </a:xfrm>
          <a:prstGeom prst="rect">
            <a:avLst/>
          </a:prstGeom>
          <a:noFill/>
        </p:spPr>
        <p:txBody>
          <a:bodyPr wrap="square" rtlCol="0">
            <a:spAutoFit/>
          </a:bodyPr>
          <a:lstStyle/>
          <a:p>
            <a:r>
              <a:rPr lang="en-US" sz="1200" dirty="0" smtClean="0"/>
              <a:t>Lettuce, cabbage &amp; sunflower</a:t>
            </a:r>
            <a:endParaRPr lang="en-US" sz="1200" dirty="0"/>
          </a:p>
        </p:txBody>
      </p:sp>
    </p:spTree>
    <p:extLst>
      <p:ext uri="{BB962C8B-B14F-4D97-AF65-F5344CB8AC3E}">
        <p14:creationId xmlns:p14="http://schemas.microsoft.com/office/powerpoint/2010/main" val="140066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19325"/>
            <a:ext cx="7982535" cy="3046988"/>
          </a:xfrm>
          <a:prstGeom prst="rect">
            <a:avLst/>
          </a:prstGeom>
        </p:spPr>
        <p:txBody>
          <a:bodyPr wrap="square">
            <a:spAutoFit/>
          </a:bodyPr>
          <a:lstStyle/>
          <a:p>
            <a:pPr marL="342900" indent="-342900">
              <a:buClr>
                <a:srgbClr val="FF0000"/>
              </a:buClr>
              <a:buSzPct val="125000"/>
              <a:buFont typeface="Wingdings" panose="05000000000000000000" pitchFamily="2" charset="2"/>
              <a:buChar char="Ø"/>
            </a:pPr>
            <a:r>
              <a:rPr lang="en-US" sz="2400" dirty="0" smtClean="0"/>
              <a:t>The </a:t>
            </a:r>
            <a:r>
              <a:rPr lang="en-US" sz="2400" dirty="0"/>
              <a:t>application of ecology to the design and management of sustainable </a:t>
            </a:r>
            <a:r>
              <a:rPr lang="en-US" sz="2400" dirty="0" err="1"/>
              <a:t>agroecosystems</a:t>
            </a:r>
            <a:r>
              <a:rPr lang="en-US" sz="2400" dirty="0"/>
              <a:t>.</a:t>
            </a:r>
          </a:p>
          <a:p>
            <a:pPr marL="342900" indent="-342900">
              <a:buClr>
                <a:srgbClr val="FF0000"/>
              </a:buClr>
              <a:buSzPct val="125000"/>
              <a:buFont typeface="Wingdings" panose="05000000000000000000" pitchFamily="2" charset="2"/>
              <a:buChar char="Ø"/>
            </a:pPr>
            <a:r>
              <a:rPr lang="en-US" sz="2400" dirty="0" smtClean="0"/>
              <a:t>A </a:t>
            </a:r>
            <a:r>
              <a:rPr lang="en-US" sz="2400" dirty="0"/>
              <a:t>whole-systems approach to agriculture and food systems development based on traditional knowledge, alternative agriculture, and local food system experiences.</a:t>
            </a:r>
          </a:p>
          <a:p>
            <a:pPr marL="342900" indent="-342900">
              <a:buClr>
                <a:srgbClr val="FF0000"/>
              </a:buClr>
              <a:buSzPct val="125000"/>
              <a:buFont typeface="Wingdings" panose="05000000000000000000" pitchFamily="2" charset="2"/>
              <a:buChar char="Ø"/>
            </a:pPr>
            <a:r>
              <a:rPr lang="en-US" sz="2400" dirty="0" smtClean="0"/>
              <a:t>Linking </a:t>
            </a:r>
            <a:r>
              <a:rPr lang="en-US" sz="2400" dirty="0"/>
              <a:t>ecology, culture, economics, and society to sustain agricultural production, healthy environments, and viable food and farming communities</a:t>
            </a:r>
            <a:r>
              <a:rPr lang="en-US" sz="2400" dirty="0" smtClean="0"/>
              <a:t>.   </a:t>
            </a:r>
            <a:endParaRPr lang="en-US" sz="2400" dirty="0"/>
          </a:p>
        </p:txBody>
      </p:sp>
      <p:sp>
        <p:nvSpPr>
          <p:cNvPr id="6" name="TextBox 5"/>
          <p:cNvSpPr txBox="1"/>
          <p:nvPr/>
        </p:nvSpPr>
        <p:spPr>
          <a:xfrm>
            <a:off x="714667" y="5486400"/>
            <a:ext cx="7620000" cy="1077218"/>
          </a:xfrm>
          <a:prstGeom prst="rect">
            <a:avLst/>
          </a:prstGeom>
          <a:noFill/>
        </p:spPr>
        <p:txBody>
          <a:bodyPr wrap="square" rtlCol="0">
            <a:spAutoFit/>
          </a:bodyPr>
          <a:lstStyle/>
          <a:p>
            <a:r>
              <a:rPr lang="en-US" sz="3200" b="1" dirty="0">
                <a:solidFill>
                  <a:srgbClr val="33CC33"/>
                </a:solidFill>
              </a:rPr>
              <a:t>Ecology is the scientific study of interactions among organisms and their environment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629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53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0055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9372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1066800" y="381000"/>
            <a:ext cx="7162800" cy="838200"/>
          </a:xfrm>
          <a:prstGeom prst="rect">
            <a:avLst/>
          </a:prstGeom>
          <a:solidFill>
            <a:srgbClr val="006000"/>
          </a:solidFill>
          <a:ln w="9525">
            <a:noFill/>
            <a:miter lim="800000"/>
            <a:headEnd/>
            <a:tailEnd/>
          </a:ln>
          <a:effectLst/>
        </p:spPr>
        <p:txBody>
          <a:bodyPr anchor="ctr"/>
          <a:lstStyle/>
          <a:p>
            <a:pPr algn="ctr">
              <a:lnSpc>
                <a:spcPct val="85000"/>
              </a:lnSpc>
              <a:defRPr/>
            </a:pPr>
            <a:r>
              <a:rPr lang="en-US" sz="4400" b="1" dirty="0">
                <a:solidFill>
                  <a:schemeClr val="bg1"/>
                </a:solidFill>
                <a:latin typeface="+mj-lt"/>
              </a:rPr>
              <a:t>Sustainability of Agriculture</a:t>
            </a:r>
          </a:p>
        </p:txBody>
      </p:sp>
      <p:sp>
        <p:nvSpPr>
          <p:cNvPr id="10244" name="Rectangle 4"/>
          <p:cNvSpPr>
            <a:spLocks noChangeArrowheads="1"/>
          </p:cNvSpPr>
          <p:nvPr/>
        </p:nvSpPr>
        <p:spPr bwMode="auto">
          <a:xfrm>
            <a:off x="304800" y="2057400"/>
            <a:ext cx="8686800" cy="3771900"/>
          </a:xfrm>
          <a:prstGeom prst="rect">
            <a:avLst/>
          </a:prstGeom>
          <a:noFill/>
          <a:ln w="38100">
            <a:noFill/>
            <a:miter lim="800000"/>
            <a:headEnd/>
            <a:tailEnd/>
          </a:ln>
          <a:effectLst/>
        </p:spPr>
        <p:txBody>
          <a:bodyPr/>
          <a:lstStyle/>
          <a:p>
            <a:pPr marL="288925" indent="-4763" eaLnBrk="1" hangingPunct="1">
              <a:lnSpc>
                <a:spcPct val="150000"/>
              </a:lnSpc>
              <a:spcBef>
                <a:spcPct val="20000"/>
              </a:spcBef>
              <a:buClr>
                <a:srgbClr val="FF0000"/>
              </a:buClr>
              <a:buSzPct val="100000"/>
              <a:buFontTx/>
              <a:buBlip>
                <a:blip r:embed="rId3"/>
              </a:buBlip>
              <a:defRPr/>
            </a:pPr>
            <a:r>
              <a:rPr lang="en-US" sz="4000" b="1" dirty="0">
                <a:solidFill>
                  <a:srgbClr val="FF3300"/>
                </a:solidFill>
                <a:effectLst>
                  <a:outerShdw blurRad="38100" dist="38100" dir="2700000" algn="tl">
                    <a:srgbClr val="000000"/>
                  </a:outerShdw>
                </a:effectLst>
                <a:latin typeface="Arial" charset="0"/>
              </a:rPr>
              <a:t> </a:t>
            </a:r>
            <a:r>
              <a:rPr lang="en-US" sz="4000" dirty="0">
                <a:solidFill>
                  <a:srgbClr val="FFFF00"/>
                </a:solidFill>
                <a:effectLst>
                  <a:outerShdw blurRad="38100" dist="38100" dir="2700000" algn="tl">
                    <a:srgbClr val="000000"/>
                  </a:outerShdw>
                </a:effectLst>
              </a:rPr>
              <a:t>Economic profitability</a:t>
            </a:r>
          </a:p>
          <a:p>
            <a:pPr marL="288925" indent="-4763" eaLnBrk="1" hangingPunct="1">
              <a:lnSpc>
                <a:spcPct val="150000"/>
              </a:lnSpc>
              <a:spcBef>
                <a:spcPct val="20000"/>
              </a:spcBef>
              <a:buClr>
                <a:srgbClr val="FF0000"/>
              </a:buClr>
              <a:buSzPct val="100000"/>
              <a:buFontTx/>
              <a:buBlip>
                <a:blip r:embed="rId3"/>
              </a:buBlip>
              <a:defRPr/>
            </a:pPr>
            <a:r>
              <a:rPr lang="en-US" sz="4000" dirty="0">
                <a:solidFill>
                  <a:srgbClr val="FFFF00"/>
                </a:solidFill>
                <a:effectLst>
                  <a:outerShdw blurRad="38100" dist="38100" dir="2700000" algn="tl">
                    <a:srgbClr val="000000"/>
                  </a:outerShdw>
                </a:effectLst>
                <a:latin typeface="Arial" charset="0"/>
              </a:rPr>
              <a:t> </a:t>
            </a:r>
            <a:r>
              <a:rPr lang="en-US" sz="4000" dirty="0">
                <a:solidFill>
                  <a:srgbClr val="FFFF00"/>
                </a:solidFill>
                <a:effectLst>
                  <a:outerShdw blurRad="38100" dist="38100" dir="2700000" algn="tl">
                    <a:srgbClr val="000000"/>
                  </a:outerShdw>
                </a:effectLst>
              </a:rPr>
              <a:t>Environmental resources &amp; health</a:t>
            </a:r>
          </a:p>
          <a:p>
            <a:pPr marL="288925" indent="-4763" eaLnBrk="1" hangingPunct="1">
              <a:lnSpc>
                <a:spcPct val="150000"/>
              </a:lnSpc>
              <a:spcBef>
                <a:spcPct val="20000"/>
              </a:spcBef>
              <a:buClr>
                <a:srgbClr val="FF0000"/>
              </a:buClr>
              <a:buSzPct val="100000"/>
              <a:buFontTx/>
              <a:buBlip>
                <a:blip r:embed="rId3"/>
              </a:buBlip>
              <a:defRPr/>
            </a:pPr>
            <a:r>
              <a:rPr lang="en-US" sz="4000" dirty="0">
                <a:solidFill>
                  <a:srgbClr val="FFFF00"/>
                </a:solidFill>
                <a:effectLst>
                  <a:outerShdw blurRad="38100" dist="38100" dir="2700000" algn="tl">
                    <a:srgbClr val="000000"/>
                  </a:outerShdw>
                </a:effectLst>
                <a:latin typeface="Arial" charset="0"/>
              </a:rPr>
              <a:t> </a:t>
            </a:r>
            <a:r>
              <a:rPr lang="en-US" sz="4000" dirty="0">
                <a:solidFill>
                  <a:srgbClr val="FFFF00"/>
                </a:solidFill>
                <a:effectLst>
                  <a:outerShdw blurRad="38100" dist="38100" dir="2700000" algn="tl">
                    <a:srgbClr val="000000"/>
                  </a:outerShdw>
                </a:effectLst>
              </a:rPr>
              <a:t>Social and economic well-being</a:t>
            </a:r>
          </a:p>
        </p:txBody>
      </p:sp>
    </p:spTree>
    <p:extLst>
      <p:ext uri="{BB962C8B-B14F-4D97-AF65-F5344CB8AC3E}">
        <p14:creationId xmlns:p14="http://schemas.microsoft.com/office/powerpoint/2010/main" val="24273336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 name="Rounded Rectangle 4"/>
          <p:cNvSpPr/>
          <p:nvPr/>
        </p:nvSpPr>
        <p:spPr>
          <a:xfrm>
            <a:off x="304800" y="1371599"/>
            <a:ext cx="1524000" cy="20544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 Political</a:t>
            </a:r>
          </a:p>
          <a:p>
            <a:pPr algn="ctr"/>
            <a:r>
              <a:rPr lang="en-US" dirty="0" smtClean="0">
                <a:solidFill>
                  <a:schemeClr val="tx1"/>
                </a:solidFill>
              </a:rPr>
              <a:t> &amp; Regulatory Environment</a:t>
            </a:r>
            <a:endParaRPr lang="en-US" dirty="0">
              <a:solidFill>
                <a:schemeClr val="tx1"/>
              </a:solidFill>
            </a:endParaRPr>
          </a:p>
        </p:txBody>
      </p:sp>
      <p:sp>
        <p:nvSpPr>
          <p:cNvPr id="6" name="Rounded Rectangle 5"/>
          <p:cNvSpPr/>
          <p:nvPr/>
        </p:nvSpPr>
        <p:spPr>
          <a:xfrm>
            <a:off x="304800" y="4191000"/>
            <a:ext cx="1524000" cy="2057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Physical</a:t>
            </a:r>
          </a:p>
          <a:p>
            <a:pPr algn="ctr"/>
            <a:r>
              <a:rPr lang="en-US" dirty="0" smtClean="0">
                <a:solidFill>
                  <a:schemeClr val="tx1"/>
                </a:solidFill>
              </a:rPr>
              <a:t>&amp;</a:t>
            </a:r>
          </a:p>
          <a:p>
            <a:pPr algn="ctr"/>
            <a:r>
              <a:rPr lang="en-US" dirty="0" smtClean="0">
                <a:solidFill>
                  <a:schemeClr val="tx1"/>
                </a:solidFill>
              </a:rPr>
              <a:t> Biological Environment</a:t>
            </a:r>
            <a:endParaRPr lang="en-US" dirty="0">
              <a:solidFill>
                <a:schemeClr val="tx1"/>
              </a:solidFill>
            </a:endParaRPr>
          </a:p>
        </p:txBody>
      </p:sp>
      <p:sp>
        <p:nvSpPr>
          <p:cNvPr id="7" name="Rounded Rectangle 6"/>
          <p:cNvSpPr/>
          <p:nvPr/>
        </p:nvSpPr>
        <p:spPr>
          <a:xfrm>
            <a:off x="2133600" y="2316695"/>
            <a:ext cx="914400" cy="28252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Farm Size, Labor, Capital Debt, Land</a:t>
            </a:r>
            <a:endParaRPr lang="en-US" dirty="0">
              <a:solidFill>
                <a:schemeClr val="tx1"/>
              </a:solidFill>
            </a:endParaRPr>
          </a:p>
        </p:txBody>
      </p:sp>
      <p:sp>
        <p:nvSpPr>
          <p:cNvPr id="13" name="TextBox 12"/>
          <p:cNvSpPr txBox="1"/>
          <p:nvPr/>
        </p:nvSpPr>
        <p:spPr>
          <a:xfrm>
            <a:off x="3733800" y="1295400"/>
            <a:ext cx="1828800" cy="923330"/>
          </a:xfrm>
          <a:prstGeom prst="rect">
            <a:avLst/>
          </a:prstGeom>
          <a:solidFill>
            <a:srgbClr val="FFC000"/>
          </a:solidFill>
          <a:ln w="19050">
            <a:solidFill>
              <a:schemeClr val="tx1"/>
            </a:solidFill>
          </a:ln>
        </p:spPr>
        <p:txBody>
          <a:bodyPr wrap="square" rtlCol="0">
            <a:spAutoFit/>
          </a:bodyPr>
          <a:lstStyle/>
          <a:p>
            <a:pPr algn="ctr"/>
            <a:r>
              <a:rPr lang="en-US" dirty="0" smtClean="0"/>
              <a:t>Crop Ecology</a:t>
            </a:r>
          </a:p>
          <a:p>
            <a:pPr algn="ctr"/>
            <a:r>
              <a:rPr lang="en-US" dirty="0" smtClean="0"/>
              <a:t> &amp;</a:t>
            </a:r>
          </a:p>
          <a:p>
            <a:pPr algn="ctr"/>
            <a:r>
              <a:rPr lang="en-US" dirty="0" smtClean="0"/>
              <a:t> Management</a:t>
            </a:r>
            <a:endParaRPr lang="en-US" dirty="0"/>
          </a:p>
        </p:txBody>
      </p:sp>
      <p:cxnSp>
        <p:nvCxnSpPr>
          <p:cNvPr id="16" name="Straight Connector 15"/>
          <p:cNvCxnSpPr/>
          <p:nvPr/>
        </p:nvCxnSpPr>
        <p:spPr>
          <a:xfrm>
            <a:off x="3238500" y="990600"/>
            <a:ext cx="2857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38500" y="990600"/>
            <a:ext cx="38100" cy="5127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38600" y="2514600"/>
            <a:ext cx="1207576" cy="369332"/>
          </a:xfrm>
          <a:prstGeom prst="rect">
            <a:avLst/>
          </a:prstGeom>
          <a:solidFill>
            <a:srgbClr val="CC9900"/>
          </a:solidFill>
          <a:ln w="19050">
            <a:solidFill>
              <a:schemeClr val="tx1"/>
            </a:solidFill>
          </a:ln>
        </p:spPr>
        <p:txBody>
          <a:bodyPr wrap="square" rtlCol="0">
            <a:spAutoFit/>
          </a:bodyPr>
          <a:lstStyle/>
          <a:p>
            <a:r>
              <a:rPr lang="en-US" dirty="0" smtClean="0"/>
              <a:t>Soil Health</a:t>
            </a:r>
            <a:endParaRPr lang="en-US" dirty="0"/>
          </a:p>
        </p:txBody>
      </p:sp>
      <p:sp>
        <p:nvSpPr>
          <p:cNvPr id="25" name="TextBox 24"/>
          <p:cNvSpPr txBox="1"/>
          <p:nvPr/>
        </p:nvSpPr>
        <p:spPr>
          <a:xfrm>
            <a:off x="3429000" y="3124200"/>
            <a:ext cx="2438400" cy="1477328"/>
          </a:xfrm>
          <a:prstGeom prst="rect">
            <a:avLst/>
          </a:prstGeom>
          <a:solidFill>
            <a:srgbClr val="00A800"/>
          </a:solidFill>
          <a:ln w="19050">
            <a:solidFill>
              <a:schemeClr val="tx1"/>
            </a:solidFill>
          </a:ln>
        </p:spPr>
        <p:txBody>
          <a:bodyPr wrap="square" rtlCol="0">
            <a:spAutoFit/>
          </a:bodyPr>
          <a:lstStyle/>
          <a:p>
            <a:r>
              <a:rPr lang="en-US" dirty="0" smtClean="0"/>
              <a:t>Materials Containment</a:t>
            </a:r>
          </a:p>
          <a:p>
            <a:pPr marL="742950" lvl="1" indent="-285750">
              <a:buFont typeface="Arial" pitchFamily="34" charset="0"/>
              <a:buChar char="•"/>
            </a:pPr>
            <a:r>
              <a:rPr lang="en-US" dirty="0" smtClean="0"/>
              <a:t>Soil</a:t>
            </a:r>
          </a:p>
          <a:p>
            <a:pPr marL="742950" lvl="1" indent="-285750">
              <a:buFont typeface="Arial" pitchFamily="34" charset="0"/>
              <a:buChar char="•"/>
            </a:pPr>
            <a:r>
              <a:rPr lang="en-US" dirty="0" smtClean="0"/>
              <a:t>Residues</a:t>
            </a:r>
          </a:p>
          <a:p>
            <a:pPr marL="742950" lvl="1" indent="-285750">
              <a:buFont typeface="Arial" pitchFamily="34" charset="0"/>
              <a:buChar char="•"/>
            </a:pPr>
            <a:r>
              <a:rPr lang="en-US" dirty="0" smtClean="0"/>
              <a:t>Nutrients</a:t>
            </a:r>
          </a:p>
          <a:p>
            <a:pPr marL="742950" lvl="1" indent="-285750">
              <a:buFont typeface="Arial" pitchFamily="34" charset="0"/>
              <a:buChar char="•"/>
            </a:pPr>
            <a:r>
              <a:rPr lang="en-US" dirty="0" smtClean="0"/>
              <a:t>Pesticides</a:t>
            </a:r>
            <a:endParaRPr lang="en-US" dirty="0"/>
          </a:p>
        </p:txBody>
      </p:sp>
      <p:sp>
        <p:nvSpPr>
          <p:cNvPr id="26" name="TextBox 25"/>
          <p:cNvSpPr txBox="1"/>
          <p:nvPr/>
        </p:nvSpPr>
        <p:spPr>
          <a:xfrm>
            <a:off x="3657600" y="4876800"/>
            <a:ext cx="2057400" cy="923330"/>
          </a:xfrm>
          <a:prstGeom prst="rect">
            <a:avLst/>
          </a:prstGeom>
          <a:solidFill>
            <a:srgbClr val="FFFF00"/>
          </a:solidFill>
          <a:ln w="19050">
            <a:solidFill>
              <a:schemeClr val="tx1"/>
            </a:solidFill>
          </a:ln>
        </p:spPr>
        <p:txBody>
          <a:bodyPr wrap="square" rtlCol="0">
            <a:spAutoFit/>
          </a:bodyPr>
          <a:lstStyle/>
          <a:p>
            <a:pPr algn="ctr"/>
            <a:r>
              <a:rPr lang="en-US" dirty="0" smtClean="0"/>
              <a:t>Whole Farm Integrated Pest Management</a:t>
            </a:r>
            <a:endParaRPr lang="en-US" dirty="0"/>
          </a:p>
        </p:txBody>
      </p:sp>
      <p:sp>
        <p:nvSpPr>
          <p:cNvPr id="27" name="Rounded Rectangle 26"/>
          <p:cNvSpPr/>
          <p:nvPr/>
        </p:nvSpPr>
        <p:spPr>
          <a:xfrm>
            <a:off x="6324600" y="2316695"/>
            <a:ext cx="1371600" cy="28252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Efficiencies &amp;</a:t>
            </a:r>
          </a:p>
          <a:p>
            <a:pPr algn="ctr"/>
            <a:r>
              <a:rPr lang="en-US" dirty="0" smtClean="0">
                <a:solidFill>
                  <a:schemeClr val="tx1"/>
                </a:solidFill>
              </a:rPr>
              <a:t> Cost of Production</a:t>
            </a:r>
            <a:endParaRPr lang="en-US" dirty="0">
              <a:solidFill>
                <a:schemeClr val="tx1"/>
              </a:solidFill>
            </a:endParaRPr>
          </a:p>
        </p:txBody>
      </p:sp>
      <p:cxnSp>
        <p:nvCxnSpPr>
          <p:cNvPr id="29" name="Straight Connector 28"/>
          <p:cNvCxnSpPr/>
          <p:nvPr/>
        </p:nvCxnSpPr>
        <p:spPr>
          <a:xfrm>
            <a:off x="6096000" y="990600"/>
            <a:ext cx="0" cy="5127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a:off x="990600" y="3581400"/>
            <a:ext cx="978408" cy="48463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71600" y="76200"/>
            <a:ext cx="7061036" cy="769441"/>
          </a:xfrm>
          <a:prstGeom prst="rect">
            <a:avLst/>
          </a:prstGeom>
          <a:noFill/>
        </p:spPr>
        <p:txBody>
          <a:bodyPr wrap="none" rtlCol="0">
            <a:spAutoFit/>
          </a:bodyPr>
          <a:lstStyle/>
          <a:p>
            <a:r>
              <a:rPr lang="en-US" sz="4400" b="1" dirty="0" smtClean="0">
                <a:solidFill>
                  <a:srgbClr val="00EE00"/>
                </a:solidFill>
                <a:effectLst>
                  <a:outerShdw blurRad="38100" dist="38100" dir="2700000" algn="tl">
                    <a:srgbClr val="000000">
                      <a:alpha val="43137"/>
                    </a:srgbClr>
                  </a:outerShdw>
                </a:effectLst>
                <a:latin typeface="+mj-lt"/>
              </a:rPr>
              <a:t>Holistic Approach </a:t>
            </a:r>
            <a:r>
              <a:rPr lang="en-US" sz="4400" b="1" dirty="0">
                <a:solidFill>
                  <a:srgbClr val="00EE00"/>
                </a:solidFill>
                <a:effectLst>
                  <a:outerShdw blurRad="38100" dist="38100" dir="2700000" algn="tl">
                    <a:srgbClr val="000000">
                      <a:alpha val="43137"/>
                    </a:srgbClr>
                  </a:outerShdw>
                </a:effectLst>
                <a:latin typeface="+mj-lt"/>
              </a:rPr>
              <a:t>to </a:t>
            </a:r>
            <a:r>
              <a:rPr lang="en-US" sz="4400" b="1" dirty="0" smtClean="0">
                <a:solidFill>
                  <a:srgbClr val="00EE00"/>
                </a:solidFill>
                <a:effectLst>
                  <a:outerShdw blurRad="38100" dist="38100" dir="2700000" algn="tl">
                    <a:srgbClr val="000000">
                      <a:alpha val="43137"/>
                    </a:srgbClr>
                  </a:outerShdw>
                </a:effectLst>
                <a:latin typeface="+mj-lt"/>
              </a:rPr>
              <a:t>Farming</a:t>
            </a:r>
            <a:r>
              <a:rPr lang="en-US" sz="4400" b="1" dirty="0" smtClean="0">
                <a:solidFill>
                  <a:srgbClr val="00EE00"/>
                </a:solidFill>
                <a:effectLst>
                  <a:outerShdw blurRad="38100" dist="38100" dir="2700000" algn="tl">
                    <a:srgbClr val="000000">
                      <a:alpha val="43137"/>
                    </a:srgbClr>
                  </a:outerShdw>
                </a:effectLst>
                <a:latin typeface="Cambria" pitchFamily="18" charset="0"/>
              </a:rPr>
              <a:t> </a:t>
            </a:r>
            <a:endParaRPr lang="en-US" sz="4400" b="1" dirty="0">
              <a:solidFill>
                <a:srgbClr val="00EE00"/>
              </a:solidFill>
              <a:effectLst>
                <a:outerShdw blurRad="38100" dist="38100" dir="2700000" algn="tl">
                  <a:srgbClr val="000000">
                    <a:alpha val="43137"/>
                  </a:srgbClr>
                </a:outerShdw>
              </a:effectLst>
              <a:latin typeface="Cambria" pitchFamily="18" charset="0"/>
            </a:endParaRPr>
          </a:p>
        </p:txBody>
      </p:sp>
      <p:sp>
        <p:nvSpPr>
          <p:cNvPr id="32" name="Rounded Rectangle 31"/>
          <p:cNvSpPr/>
          <p:nvPr/>
        </p:nvSpPr>
        <p:spPr>
          <a:xfrm>
            <a:off x="7848600" y="5219700"/>
            <a:ext cx="990600"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Return</a:t>
            </a:r>
            <a:endParaRPr lang="en-US" dirty="0">
              <a:solidFill>
                <a:schemeClr val="tx1"/>
              </a:solidFill>
            </a:endParaRPr>
          </a:p>
        </p:txBody>
      </p:sp>
      <p:cxnSp>
        <p:nvCxnSpPr>
          <p:cNvPr id="39" name="Straight Connector 38"/>
          <p:cNvCxnSpPr/>
          <p:nvPr/>
        </p:nvCxnSpPr>
        <p:spPr>
          <a:xfrm>
            <a:off x="3276600" y="6096000"/>
            <a:ext cx="28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772400" y="1295400"/>
            <a:ext cx="9906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Market</a:t>
            </a:r>
            <a:endParaRPr lang="en-US" dirty="0">
              <a:solidFill>
                <a:schemeClr val="tx1"/>
              </a:solidFill>
            </a:endParaRPr>
          </a:p>
        </p:txBody>
      </p:sp>
      <p:sp>
        <p:nvSpPr>
          <p:cNvPr id="47" name="Right Arrow 46"/>
          <p:cNvSpPr/>
          <p:nvPr/>
        </p:nvSpPr>
        <p:spPr>
          <a:xfrm>
            <a:off x="7924800" y="3630168"/>
            <a:ext cx="978408" cy="48463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05200" y="6248400"/>
            <a:ext cx="2514600" cy="461665"/>
          </a:xfrm>
          <a:prstGeom prst="rect">
            <a:avLst/>
          </a:prstGeom>
          <a:noFill/>
        </p:spPr>
        <p:txBody>
          <a:bodyPr wrap="square" rtlCol="0">
            <a:spAutoFit/>
          </a:bodyPr>
          <a:lstStyle/>
          <a:p>
            <a:r>
              <a:rPr lang="en-US" sz="2400" dirty="0" smtClean="0">
                <a:solidFill>
                  <a:schemeClr val="bg1"/>
                </a:solidFill>
              </a:rPr>
              <a:t>Landscape Ecology</a:t>
            </a:r>
            <a:endParaRPr lang="en-US" sz="2400" dirty="0">
              <a:solidFill>
                <a:schemeClr val="bg1"/>
              </a:solidFill>
            </a:endParaRPr>
          </a:p>
        </p:txBody>
      </p:sp>
      <p:sp>
        <p:nvSpPr>
          <p:cNvPr id="49" name="TextBox 48"/>
          <p:cNvSpPr txBox="1"/>
          <p:nvPr/>
        </p:nvSpPr>
        <p:spPr>
          <a:xfrm>
            <a:off x="6553200" y="6253737"/>
            <a:ext cx="2137906" cy="523220"/>
          </a:xfrm>
          <a:prstGeom prst="rect">
            <a:avLst/>
          </a:prstGeom>
          <a:noFill/>
        </p:spPr>
        <p:txBody>
          <a:bodyPr wrap="square" rtlCol="0">
            <a:spAutoFit/>
          </a:bodyPr>
          <a:lstStyle/>
          <a:p>
            <a:r>
              <a:rPr lang="en-US" sz="1400" dirty="0" smtClean="0">
                <a:solidFill>
                  <a:schemeClr val="bg1"/>
                </a:solidFill>
              </a:rPr>
              <a:t>R. R. Harwood Michigan State University Extension</a:t>
            </a:r>
            <a:endParaRPr lang="en-US" sz="1400" dirty="0">
              <a:solidFill>
                <a:schemeClr val="bg1"/>
              </a:solidFill>
            </a:endParaRPr>
          </a:p>
        </p:txBody>
      </p:sp>
    </p:spTree>
    <p:extLst>
      <p:ext uri="{BB962C8B-B14F-4D97-AF65-F5344CB8AC3E}">
        <p14:creationId xmlns:p14="http://schemas.microsoft.com/office/powerpoint/2010/main" val="134370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548</Words>
  <Application>Microsoft Office PowerPoint</Application>
  <PresentationFormat>On-screen Show (4:3)</PresentationFormat>
  <Paragraphs>128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IPM System</vt:lpstr>
      <vt:lpstr>PowerPoint Presentation</vt:lpstr>
      <vt:lpstr>PowerPoint Presentation</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IFAS Entomology &amp; Nematology</dc:creator>
  <cp:lastModifiedBy>IFAS Entomology &amp; Nematology</cp:lastModifiedBy>
  <cp:revision>63</cp:revision>
  <cp:lastPrinted>2014-05-16T15:10:03Z</cp:lastPrinted>
  <dcterms:created xsi:type="dcterms:W3CDTF">2013-04-28T23:58:08Z</dcterms:created>
  <dcterms:modified xsi:type="dcterms:W3CDTF">2014-05-20T22:13:04Z</dcterms:modified>
</cp:coreProperties>
</file>